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7"/>
  </p:notesMasterIdLst>
  <p:sldIdLst>
    <p:sldId id="256" r:id="rId2"/>
    <p:sldId id="260" r:id="rId3"/>
    <p:sldId id="261" r:id="rId4"/>
    <p:sldId id="276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7" r:id="rId20"/>
    <p:sldId id="278" r:id="rId21"/>
    <p:sldId id="279" r:id="rId22"/>
    <p:sldId id="280" r:id="rId23"/>
    <p:sldId id="281" r:id="rId24"/>
    <p:sldId id="282" r:id="rId25"/>
    <p:sldId id="283" r:id="rId26"/>
  </p:sldIdLst>
  <p:sldSz cx="9144000" cy="6858000" type="screen4x3"/>
  <p:notesSz cx="6858000" cy="9144000"/>
  <p:defaultTextStyle>
    <a:defPPr>
      <a:defRPr lang="it-IT"/>
    </a:defPPr>
    <a:lvl1pPr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1452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41" d="100"/>
          <a:sy n="41" d="100"/>
        </p:scale>
        <p:origin x="-1476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1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>
            <a:extLst>
              <a:ext uri="{FF2B5EF4-FFF2-40B4-BE49-F238E27FC236}">
                <a16:creationId xmlns:a16="http://schemas.microsoft.com/office/drawing/2014/main" id="{C0BBF302-51EF-415D-9458-16F508BC6F10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it-IT" altLang="it-IT"/>
          </a:p>
        </p:txBody>
      </p:sp>
      <p:sp>
        <p:nvSpPr>
          <p:cNvPr id="43011" name="Rectangle 3">
            <a:extLst>
              <a:ext uri="{FF2B5EF4-FFF2-40B4-BE49-F238E27FC236}">
                <a16:creationId xmlns:a16="http://schemas.microsoft.com/office/drawing/2014/main" id="{460EE9F8-A1EF-41F0-836E-58C5CBE24DE5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it-IT" altLang="it-IT"/>
          </a:p>
        </p:txBody>
      </p:sp>
      <p:sp>
        <p:nvSpPr>
          <p:cNvPr id="43012" name="Rectangle 4">
            <a:extLst>
              <a:ext uri="{FF2B5EF4-FFF2-40B4-BE49-F238E27FC236}">
                <a16:creationId xmlns:a16="http://schemas.microsoft.com/office/drawing/2014/main" id="{3D67C1F7-CF80-4F73-A606-9F6F6B70A19C}"/>
              </a:ext>
            </a:extLst>
          </p:cNvPr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3013" name="Rectangle 5">
            <a:extLst>
              <a:ext uri="{FF2B5EF4-FFF2-40B4-BE49-F238E27FC236}">
                <a16:creationId xmlns:a16="http://schemas.microsoft.com/office/drawing/2014/main" id="{BBA109B9-BBB7-4D0B-AAED-8832AC4B59C8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/>
              <a:t>Fare clic per modificare gli stili del testo dello schema</a:t>
            </a:r>
          </a:p>
          <a:p>
            <a:pPr lvl="1"/>
            <a:r>
              <a:rPr lang="it-IT" altLang="it-IT"/>
              <a:t>Secondo livello</a:t>
            </a:r>
          </a:p>
          <a:p>
            <a:pPr lvl="2"/>
            <a:r>
              <a:rPr lang="it-IT" altLang="it-IT"/>
              <a:t>Terzo livello</a:t>
            </a:r>
          </a:p>
          <a:p>
            <a:pPr lvl="3"/>
            <a:r>
              <a:rPr lang="it-IT" altLang="it-IT"/>
              <a:t>Quarto livello</a:t>
            </a:r>
          </a:p>
          <a:p>
            <a:pPr lvl="4"/>
            <a:r>
              <a:rPr lang="it-IT" altLang="it-IT"/>
              <a:t>Quinto livello</a:t>
            </a:r>
          </a:p>
        </p:txBody>
      </p:sp>
      <p:sp>
        <p:nvSpPr>
          <p:cNvPr id="43014" name="Rectangle 6">
            <a:extLst>
              <a:ext uri="{FF2B5EF4-FFF2-40B4-BE49-F238E27FC236}">
                <a16:creationId xmlns:a16="http://schemas.microsoft.com/office/drawing/2014/main" id="{CEEAD10B-D01D-4E44-B5AC-E7836B79B698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it-IT" altLang="it-IT"/>
          </a:p>
        </p:txBody>
      </p:sp>
      <p:sp>
        <p:nvSpPr>
          <p:cNvPr id="43015" name="Rectangle 7">
            <a:extLst>
              <a:ext uri="{FF2B5EF4-FFF2-40B4-BE49-F238E27FC236}">
                <a16:creationId xmlns:a16="http://schemas.microsoft.com/office/drawing/2014/main" id="{5E8FEF58-3BA9-4227-A66F-B7173D2273F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DB56225-E779-4C59-81F8-FB7067803A5E}" type="slidenum">
              <a:rPr lang="it-IT" altLang="it-IT"/>
              <a:pPr/>
              <a:t>‹N›</a:t>
            </a:fld>
            <a:endParaRPr lang="it-IT" alt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434D0DC-7461-4ABE-840D-5D7B40F9A6E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DAD955F5-48C6-4FA6-BDF8-AAB9B10074A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8E467A47-6502-4FC3-AB25-FD39307DAA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1330A733-840A-4B90-9194-74AC493467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altLang="it-IT"/>
              <a:t>ECDL Mod. 1   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883C074F-D824-4B84-8FB8-43A23DF081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FD0C9BD-B910-45C1-B2BB-46F7B8A962E8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6633455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8624F39-2115-4758-BE5E-15783F6782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49E569F7-386C-4D1C-BB81-860C0043E24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864F2F8A-A93F-4809-A311-24B613D6C2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71FAF526-09B1-4189-A26C-14079C5245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altLang="it-IT"/>
              <a:t>ECDL Mod. 1   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3AF2039E-96F9-49FD-A7F6-14FAC8DCBF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0FCBBAB-122C-4341-8D5C-C3A7A9905D7C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5820931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0BABB549-4551-42AC-BBD7-293DDDD2BE6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509B52D2-6540-46B8-A22A-FFEC69D3E57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8751571D-3708-4C58-B490-93198F3670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95C6F7DA-60F4-48B9-8F00-62A26879DE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altLang="it-IT"/>
              <a:t>ECDL Mod. 1   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A4C44841-44FC-46E5-A787-316F5AC990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B4BDC5-9948-4D29-8724-43FEE6A2F514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3278284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BF64A25-C0E9-4485-BDB2-54C05687B5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8627F34-740C-47B5-A9E3-1F14E5781B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F498C679-35AB-4FC0-A18A-8546671B43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10F97468-9655-4844-9392-21135D218A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altLang="it-IT"/>
              <a:t>ECDL Mod. 1   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39820986-54E2-4A24-81B3-653B1B9875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0466B9B-6914-4B45-8CFA-7E148229274F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7985827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5B508C4-7A6F-45F0-A176-6CBBB57B36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ACF5142A-459F-49A3-877D-2043E8FCA6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00E56204-983C-4D2A-934A-CA2B0C0609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87D03BC4-D164-4663-A0DB-4A10A32958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altLang="it-IT"/>
              <a:t>ECDL Mod. 1   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AB07F24D-719B-4657-A7E4-F971776931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2A7B633-4D4C-411C-AB66-0DF6CDCE28A4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1473431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FF21D76-8318-4259-8079-4CC32334B0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937EC59-4DEC-41E4-9B88-EBA5B31C4D3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F24299C0-5117-4AEE-A0F2-E78FC5F01BA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C9A17D0E-8B84-411C-A5D5-8A5FA6C710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322E17C8-DAF3-470B-95CC-2E8751F43D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altLang="it-IT"/>
              <a:t>ECDL Mod. 1   </a:t>
            </a:r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0E137648-7944-4D60-9FB3-4A18FCAD5D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B62DAE7-682B-4A33-88C9-C4C6C05B0B7E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4765197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E1B3DC7-E2C8-4F48-A7B0-D80AB1FCA8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64F6C26B-CD7F-45B7-9C3B-3EC8A92892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46ADCCA6-DBE9-4040-8CFE-846C77DD39F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177733D5-9AEB-4783-BCB1-9A5326BCA8D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0B51D955-207F-4B92-9DF0-AD9AFDD56BE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3B84E4E5-C1D6-4CD3-B267-482FF7FAFA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7D52621D-10D8-4E97-9F1B-DD12FA7539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altLang="it-IT"/>
              <a:t>ECDL Mod. 1   </a:t>
            </a:r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67BF30D9-8F61-4AA1-84B5-B567B869A9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A923874-16FF-4EDE-B1C3-DA7E333D8140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8634116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F2F84DC-CF63-46B3-9C7F-1680253787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B5B523D5-75DB-4EC6-9A3D-8BC7C1CC59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FF4DA700-243A-49F3-8B54-2DA309B82A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altLang="it-IT"/>
              <a:t>ECDL Mod. 1   </a:t>
            </a:r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A424D44E-AAD1-4F87-99BD-C15B709D1D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CB1776D-1D1D-4E9D-91B8-F1D70656DFBE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5122257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9B491F01-E95F-4048-85BE-E1375DB815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003926EA-D0AE-426F-84A6-37F7CB39C9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altLang="it-IT"/>
              <a:t>ECDL Mod. 1   </a:t>
            </a:r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79AEED24-4A3B-45F2-82BD-47730E5FC2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D4178E7-4EC5-4888-985F-2F87619AA8FE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7356422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B6547B5-D8AA-4282-AA68-3B43C84E59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0FDD589-3D2A-4018-A06F-40F5500AE6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E286E449-A67A-4C50-AEF0-12161034DB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6C95CED7-0F41-44F2-8F54-3D2C75AF9E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E8904F57-663D-4D0A-A583-E160939507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altLang="it-IT"/>
              <a:t>ECDL Mod. 1   </a:t>
            </a:r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FBBDCA93-34AF-4BE1-9E45-283146FA4B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A800AD2-5F11-4D72-923B-A414F0EB9C23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7582660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460B13C-329C-4FA0-9363-1C36C51276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132E4C8D-F870-4617-964B-82DA6728E21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8E832C00-EB69-4AD0-8075-2BFD817688F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1F02B884-7DD9-41B2-9D33-BE4DB280AA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D767B546-06F2-4E8B-8335-F29648C89B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altLang="it-IT"/>
              <a:t>ECDL Mod. 1   </a:t>
            </a:r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0D63DE9D-E76E-4E19-B419-AB25EA2A27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F3ED071-F4F5-4C2B-9A6D-1B2106F5C860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8132179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EAD2392C-9E06-49AC-83FC-85FE1FFA9CF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/>
              <a:t>Fare clic per modificare lo stile del titolo dello schema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199C8922-D610-49D2-83DE-38E3110BDEC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/>
              <a:t>Fare clic per modificare gli stili del testo dello schema</a:t>
            </a:r>
          </a:p>
          <a:p>
            <a:pPr lvl="1"/>
            <a:r>
              <a:rPr lang="it-IT" altLang="it-IT"/>
              <a:t>Secondo livello</a:t>
            </a:r>
          </a:p>
          <a:p>
            <a:pPr lvl="2"/>
            <a:r>
              <a:rPr lang="it-IT" altLang="it-IT"/>
              <a:t>Terzo livello</a:t>
            </a:r>
          </a:p>
          <a:p>
            <a:pPr lvl="3"/>
            <a:r>
              <a:rPr lang="it-IT" altLang="it-IT"/>
              <a:t>Quarto livello</a:t>
            </a:r>
          </a:p>
          <a:p>
            <a:pPr lvl="4"/>
            <a:r>
              <a:rPr lang="it-IT" altLang="it-IT"/>
              <a:t>Quinto livello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72FC3B3B-7B77-4838-BFF5-6AF6FC01CE8B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/>
            </a:lvl1pPr>
          </a:lstStyle>
          <a:p>
            <a:endParaRPr lang="it-IT" altLang="it-IT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513BC8C3-0CA1-4F1F-BBD6-8CD7CBBA8083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r>
              <a:rPr lang="it-IT" altLang="it-IT"/>
              <a:t>ECDL Mod. 1   </a:t>
            </a:r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D147AF95-A15F-4A38-BA5A-44DC4A496C64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755BFF47-259A-48B1-867E-D951AFD956C5}" type="slidenum">
              <a:rPr lang="it-IT" altLang="it-IT"/>
              <a:pPr/>
              <a:t>‹N›</a:t>
            </a:fld>
            <a:endParaRPr lang="it-IT" alt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7.wmf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8.wmf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9.wmf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10.w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11.wmf"/><Relationship Id="rId5" Type="http://schemas.openxmlformats.org/officeDocument/2006/relationships/oleObject" Target="../embeddings/oleObject10.bin"/><Relationship Id="rId4" Type="http://schemas.openxmlformats.org/officeDocument/2006/relationships/image" Target="../media/image13.jpe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7.png"/><Relationship Id="rId4" Type="http://schemas.openxmlformats.org/officeDocument/2006/relationships/image" Target="../media/image16.jpeg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4" Type="http://schemas.openxmlformats.org/officeDocument/2006/relationships/image" Target="../media/image20.w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w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.wmf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wmf"/><Relationship Id="rId3" Type="http://schemas.openxmlformats.org/officeDocument/2006/relationships/oleObject" Target="../embeddings/oleObject3.bin"/><Relationship Id="rId7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3.wmf"/><Relationship Id="rId5" Type="http://schemas.openxmlformats.org/officeDocument/2006/relationships/oleObject" Target="../embeddings/oleObject4.bin"/><Relationship Id="rId4" Type="http://schemas.openxmlformats.org/officeDocument/2006/relationships/image" Target="../media/image1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piè di pagina 4">
            <a:extLst>
              <a:ext uri="{FF2B5EF4-FFF2-40B4-BE49-F238E27FC236}">
                <a16:creationId xmlns:a16="http://schemas.microsoft.com/office/drawing/2014/main" id="{90CEF5F8-8E6F-4DBB-AFC4-3A212A72A4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altLang="it-IT"/>
              <a:t>ECDL Mod. 1   </a:t>
            </a:r>
          </a:p>
        </p:txBody>
      </p:sp>
      <p:sp>
        <p:nvSpPr>
          <p:cNvPr id="5" name="Segnaposto numero diapositiva 5">
            <a:extLst>
              <a:ext uri="{FF2B5EF4-FFF2-40B4-BE49-F238E27FC236}">
                <a16:creationId xmlns:a16="http://schemas.microsoft.com/office/drawing/2014/main" id="{54318860-C2D0-46A8-BE95-2991DD8892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BF7D8-3948-48B1-A1A7-D58DB5D3E441}" type="slidenum">
              <a:rPr lang="it-IT" altLang="it-IT"/>
              <a:pPr/>
              <a:t>1</a:t>
            </a:fld>
            <a:endParaRPr lang="it-IT" altLang="it-IT"/>
          </a:p>
        </p:txBody>
      </p:sp>
      <p:sp>
        <p:nvSpPr>
          <p:cNvPr id="2054" name="Rectangle 6">
            <a:extLst>
              <a:ext uri="{FF2B5EF4-FFF2-40B4-BE49-F238E27FC236}">
                <a16:creationId xmlns:a16="http://schemas.microsoft.com/office/drawing/2014/main" id="{D3FEA4FC-14E5-49D1-9EF1-E9F2D76ECB70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 anchor="ctr"/>
          <a:lstStyle/>
          <a:p>
            <a:r>
              <a:rPr lang="it-IT" altLang="it-IT" sz="4400"/>
              <a:t>Modulo 1</a:t>
            </a:r>
          </a:p>
        </p:txBody>
      </p:sp>
      <p:sp>
        <p:nvSpPr>
          <p:cNvPr id="2055" name="Rectangle 7">
            <a:extLst>
              <a:ext uri="{FF2B5EF4-FFF2-40B4-BE49-F238E27FC236}">
                <a16:creationId xmlns:a16="http://schemas.microsoft.com/office/drawing/2014/main" id="{0344038A-5C3C-490A-9F8E-70DCB980966A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/>
          <a:p>
            <a:r>
              <a:rPr lang="it-IT" altLang="it-IT" sz="3200"/>
              <a:t>Concetti teorici di base della tecnologia dell’informazione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79AAA9C9-A98D-4F5E-A1CA-F170BA3A3E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altLang="it-IT"/>
              <a:t>ECDL Mod. 1   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A7890E66-16F0-456D-9FC3-34D7B32E49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79753C-2D17-4702-954F-CB367525EF7E}" type="slidenum">
              <a:rPr lang="it-IT" altLang="it-IT"/>
              <a:pPr/>
              <a:t>10</a:t>
            </a:fld>
            <a:endParaRPr lang="it-IT" altLang="it-IT"/>
          </a:p>
        </p:txBody>
      </p:sp>
      <p:sp>
        <p:nvSpPr>
          <p:cNvPr id="13314" name="Rectangle 2">
            <a:extLst>
              <a:ext uri="{FF2B5EF4-FFF2-40B4-BE49-F238E27FC236}">
                <a16:creationId xmlns:a16="http://schemas.microsoft.com/office/drawing/2014/main" id="{2D5F30F6-08E0-45BB-B7CA-61915BA1FDF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609600"/>
          </a:xfrm>
        </p:spPr>
        <p:txBody>
          <a:bodyPr/>
          <a:lstStyle/>
          <a:p>
            <a:r>
              <a:rPr lang="it-IT" altLang="it-IT" sz="2800"/>
              <a:t>Confronto tra laptop e personal computer</a:t>
            </a:r>
          </a:p>
        </p:txBody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FDAD08F6-9A53-43BF-BEB9-4ED004CFB16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7772400" cy="4495800"/>
          </a:xfrm>
        </p:spPr>
        <p:txBody>
          <a:bodyPr/>
          <a:lstStyle/>
          <a:p>
            <a:r>
              <a:rPr lang="it-IT" altLang="it-IT" sz="2800"/>
              <a:t>Vantaggi</a:t>
            </a:r>
          </a:p>
          <a:p>
            <a:pPr lvl="1"/>
            <a:r>
              <a:rPr lang="it-IT" altLang="it-IT" sz="2400"/>
              <a:t>trasportabilità</a:t>
            </a:r>
          </a:p>
          <a:p>
            <a:pPr lvl="1"/>
            <a:r>
              <a:rPr lang="it-IT" altLang="it-IT" sz="2400"/>
              <a:t>ingombro</a:t>
            </a:r>
          </a:p>
          <a:p>
            <a:pPr lvl="1"/>
            <a:r>
              <a:rPr lang="it-IT" altLang="it-IT" sz="2400"/>
              <a:t>alimentazione autonoma</a:t>
            </a:r>
          </a:p>
          <a:p>
            <a:pPr lvl="1"/>
            <a:endParaRPr lang="it-IT" altLang="it-IT" sz="2400"/>
          </a:p>
          <a:p>
            <a:r>
              <a:rPr lang="it-IT" altLang="it-IT" sz="2800"/>
              <a:t>Svantaggi</a:t>
            </a:r>
          </a:p>
          <a:p>
            <a:pPr lvl="1"/>
            <a:r>
              <a:rPr lang="it-IT" altLang="it-IT" sz="2400"/>
              <a:t>ergonomia dello schermo, della tastiera e del mouse</a:t>
            </a:r>
          </a:p>
          <a:p>
            <a:pPr lvl="1"/>
            <a:r>
              <a:rPr lang="it-IT" altLang="it-IT" sz="2400"/>
              <a:t>costo</a:t>
            </a:r>
          </a:p>
          <a:p>
            <a:pPr lvl="1"/>
            <a:r>
              <a:rPr lang="it-IT" altLang="it-IT" sz="2400"/>
              <a:t>collegamento di unità periferiche</a:t>
            </a:r>
          </a:p>
          <a:p>
            <a:pPr lvl="1"/>
            <a:endParaRPr lang="it-IT" altLang="it-IT" sz="2400"/>
          </a:p>
        </p:txBody>
      </p:sp>
      <p:pic>
        <p:nvPicPr>
          <p:cNvPr id="13316" name="Picture 4" descr="C:\WINNT\Profiles\Administrator\Desktop\Lavori\Patente Europea\Modulo 1\immagini capitolo 1\cap2lez2slide15.gif">
            <a:extLst>
              <a:ext uri="{FF2B5EF4-FFF2-40B4-BE49-F238E27FC236}">
                <a16:creationId xmlns:a16="http://schemas.microsoft.com/office/drawing/2014/main" id="{BBF39EF9-9F77-40BB-A742-9993CFAC04E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6400" y="1295400"/>
            <a:ext cx="2460625" cy="2819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F1A776E0-9853-4C6C-AB03-3F8BA18079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altLang="it-IT"/>
              <a:t>ECDL Mod. 1   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D0CBD61C-BB9B-4F33-B991-0BCA824BE7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1A719-9383-4D26-AFC2-9BB58E22538C}" type="slidenum">
              <a:rPr lang="it-IT" altLang="it-IT"/>
              <a:pPr/>
              <a:t>11</a:t>
            </a:fld>
            <a:endParaRPr lang="it-IT" altLang="it-IT"/>
          </a:p>
        </p:txBody>
      </p:sp>
      <p:sp>
        <p:nvSpPr>
          <p:cNvPr id="14338" name="Rectangle 2">
            <a:extLst>
              <a:ext uri="{FF2B5EF4-FFF2-40B4-BE49-F238E27FC236}">
                <a16:creationId xmlns:a16="http://schemas.microsoft.com/office/drawing/2014/main" id="{463209D0-CB8B-4C20-8D08-C53AF3E1720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609600"/>
          </a:xfrm>
        </p:spPr>
        <p:txBody>
          <a:bodyPr/>
          <a:lstStyle/>
          <a:p>
            <a:r>
              <a:rPr lang="it-IT" altLang="it-IT" sz="2800"/>
              <a:t>Terminale</a:t>
            </a:r>
          </a:p>
        </p:txBody>
      </p:sp>
      <p:sp>
        <p:nvSpPr>
          <p:cNvPr id="14339" name="Rectangle 3">
            <a:extLst>
              <a:ext uri="{FF2B5EF4-FFF2-40B4-BE49-F238E27FC236}">
                <a16:creationId xmlns:a16="http://schemas.microsoft.com/office/drawing/2014/main" id="{9E911B5F-0D96-4F1D-8851-449D15561CA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4343400" cy="4114800"/>
          </a:xfrm>
        </p:spPr>
        <p:txBody>
          <a:bodyPr/>
          <a:lstStyle/>
          <a:p>
            <a:r>
              <a:rPr lang="it-IT" altLang="it-IT" sz="2800"/>
              <a:t>Unità specializzata per il collegamento a distanza</a:t>
            </a:r>
          </a:p>
          <a:p>
            <a:pPr lvl="1"/>
            <a:r>
              <a:rPr lang="it-IT" altLang="it-IT" sz="2400"/>
              <a:t>terminale stupido (privo di capacità elaborativa autonoma)</a:t>
            </a:r>
          </a:p>
          <a:p>
            <a:pPr lvl="1"/>
            <a:r>
              <a:rPr lang="it-IT" altLang="it-IT" sz="2400"/>
              <a:t>terminale intelligente (dotato di capacità elaborativa autonoma)</a:t>
            </a:r>
          </a:p>
          <a:p>
            <a:endParaRPr lang="it-IT" altLang="it-IT" sz="2800"/>
          </a:p>
        </p:txBody>
      </p:sp>
      <p:pic>
        <p:nvPicPr>
          <p:cNvPr id="14343" name="Picture 7" descr="C:\WINNT\Profiles\Administrator\Desktop\Lavori\Patente Europea\Modulo 1\immagini capitolo 5\slide9a.gif">
            <a:extLst>
              <a:ext uri="{FF2B5EF4-FFF2-40B4-BE49-F238E27FC236}">
                <a16:creationId xmlns:a16="http://schemas.microsoft.com/office/drawing/2014/main" id="{B378E393-28DB-4BF6-A521-719849CE13F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2600" y="2743200"/>
            <a:ext cx="2252663" cy="1730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A36FD60F-35DF-47CB-8362-77306B9769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altLang="it-IT"/>
              <a:t>ECDL Mod. 1   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1CD0E036-9641-406F-BAA8-703AEB63B9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F4EC6A-4B57-4ED9-ABF5-D2C96DE48B38}" type="slidenum">
              <a:rPr lang="it-IT" altLang="it-IT"/>
              <a:pPr/>
              <a:t>12</a:t>
            </a:fld>
            <a:endParaRPr lang="it-IT" altLang="it-IT"/>
          </a:p>
        </p:txBody>
      </p:sp>
      <p:sp>
        <p:nvSpPr>
          <p:cNvPr id="15362" name="Rectangle 2">
            <a:extLst>
              <a:ext uri="{FF2B5EF4-FFF2-40B4-BE49-F238E27FC236}">
                <a16:creationId xmlns:a16="http://schemas.microsoft.com/office/drawing/2014/main" id="{E6C57B24-3978-44FF-948B-A6F75645D65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609600"/>
          </a:xfrm>
        </p:spPr>
        <p:txBody>
          <a:bodyPr/>
          <a:lstStyle/>
          <a:p>
            <a:r>
              <a:rPr lang="it-IT" altLang="it-IT" sz="2800"/>
              <a:t>Terminale self-service</a:t>
            </a:r>
          </a:p>
        </p:txBody>
      </p:sp>
      <p:sp>
        <p:nvSpPr>
          <p:cNvPr id="15363" name="Rectangle 3">
            <a:extLst>
              <a:ext uri="{FF2B5EF4-FFF2-40B4-BE49-F238E27FC236}">
                <a16:creationId xmlns:a16="http://schemas.microsoft.com/office/drawing/2014/main" id="{82AC3F3C-601F-4023-9BA6-1336FD78116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90600" y="1600200"/>
            <a:ext cx="7467600" cy="4495800"/>
          </a:xfrm>
        </p:spPr>
        <p:txBody>
          <a:bodyPr/>
          <a:lstStyle/>
          <a:p>
            <a:pPr>
              <a:buFontTx/>
              <a:buNone/>
            </a:pPr>
            <a:r>
              <a:rPr lang="it-IT" altLang="it-IT" sz="2800"/>
              <a:t>	Aree applicative</a:t>
            </a:r>
          </a:p>
          <a:p>
            <a:pPr lvl="1"/>
            <a:r>
              <a:rPr lang="it-IT" altLang="it-IT"/>
              <a:t>Bancomat</a:t>
            </a:r>
          </a:p>
          <a:p>
            <a:pPr lvl="1"/>
            <a:r>
              <a:rPr lang="it-IT" altLang="it-IT"/>
              <a:t>Certificazione comunale</a:t>
            </a:r>
          </a:p>
          <a:p>
            <a:pPr lvl="1"/>
            <a:r>
              <a:rPr lang="it-IT" altLang="it-IT"/>
              <a:t>Segreterie studenti</a:t>
            </a:r>
          </a:p>
          <a:p>
            <a:pPr lvl="1"/>
            <a:r>
              <a:rPr lang="it-IT" altLang="it-IT"/>
              <a:t>Punti informativi</a:t>
            </a:r>
          </a:p>
          <a:p>
            <a:pPr lvl="1"/>
            <a:r>
              <a:rPr lang="it-IT" altLang="it-IT"/>
              <a:t>….</a:t>
            </a:r>
          </a:p>
          <a:p>
            <a:pPr lvl="1"/>
            <a:endParaRPr lang="it-IT" altLang="it-IT"/>
          </a:p>
          <a:p>
            <a:pPr lvl="1">
              <a:buFontTx/>
              <a:buNone/>
            </a:pPr>
            <a:r>
              <a:rPr lang="it-IT" altLang="it-IT"/>
              <a:t>Utente occasionale del servizio</a:t>
            </a:r>
            <a:endParaRPr lang="it-IT" altLang="it-IT" sz="2400"/>
          </a:p>
        </p:txBody>
      </p:sp>
      <p:graphicFrame>
        <p:nvGraphicFramePr>
          <p:cNvPr id="15364" name="Object 4">
            <a:extLst>
              <a:ext uri="{FF2B5EF4-FFF2-40B4-BE49-F238E27FC236}">
                <a16:creationId xmlns:a16="http://schemas.microsoft.com/office/drawing/2014/main" id="{730BEA53-CA66-4762-A654-524A354EE1C8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934200" y="1905000"/>
          <a:ext cx="1250950" cy="2667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9504" name="ClipArt" r:id="rId3" imgW="1609920" imgH="3431160" progId="MS_ClipArt_Gallery.2">
                  <p:embed/>
                </p:oleObj>
              </mc:Choice>
              <mc:Fallback>
                <p:oleObj name="ClipArt" r:id="rId3" imgW="1609920" imgH="3431160" progId="MS_ClipArt_Gallery.2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34200" y="1905000"/>
                        <a:ext cx="1250950" cy="2667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piè di pagina 4">
            <a:extLst>
              <a:ext uri="{FF2B5EF4-FFF2-40B4-BE49-F238E27FC236}">
                <a16:creationId xmlns:a16="http://schemas.microsoft.com/office/drawing/2014/main" id="{45D6E45A-5D25-4174-959F-DE5B228F98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altLang="it-IT"/>
              <a:t>ECDL Mod. 1   </a:t>
            </a:r>
          </a:p>
        </p:txBody>
      </p:sp>
      <p:sp>
        <p:nvSpPr>
          <p:cNvPr id="5" name="Segnaposto numero diapositiva 5">
            <a:extLst>
              <a:ext uri="{FF2B5EF4-FFF2-40B4-BE49-F238E27FC236}">
                <a16:creationId xmlns:a16="http://schemas.microsoft.com/office/drawing/2014/main" id="{D8775E35-4176-4A42-B325-226057E3E8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FE6436-11BE-4F4A-96F4-1A8525789659}" type="slidenum">
              <a:rPr lang="it-IT" altLang="it-IT"/>
              <a:pPr/>
              <a:t>13</a:t>
            </a:fld>
            <a:endParaRPr lang="it-IT" altLang="it-IT"/>
          </a:p>
        </p:txBody>
      </p:sp>
      <p:sp>
        <p:nvSpPr>
          <p:cNvPr id="16386" name="Rectangle 2">
            <a:extLst>
              <a:ext uri="{FF2B5EF4-FFF2-40B4-BE49-F238E27FC236}">
                <a16:creationId xmlns:a16="http://schemas.microsoft.com/office/drawing/2014/main" id="{214E4F38-16CE-4978-BFA5-DC65BE09EFB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609600"/>
          </a:xfrm>
        </p:spPr>
        <p:txBody>
          <a:bodyPr/>
          <a:lstStyle/>
          <a:p>
            <a:r>
              <a:rPr lang="it-IT" altLang="it-IT" sz="2800"/>
              <a:t>Terminale self-service</a:t>
            </a:r>
          </a:p>
        </p:txBody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C59FA864-38DA-4959-AA7E-8F5528DC28C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143000" y="1981200"/>
            <a:ext cx="7315200" cy="4114800"/>
          </a:xfrm>
        </p:spPr>
        <p:txBody>
          <a:bodyPr/>
          <a:lstStyle/>
          <a:p>
            <a:pPr>
              <a:buFontTx/>
              <a:buNone/>
            </a:pPr>
            <a:r>
              <a:rPr lang="it-IT" altLang="it-IT" sz="2800"/>
              <a:t>	Facilità di utilizzo</a:t>
            </a:r>
          </a:p>
          <a:p>
            <a:pPr>
              <a:buFontTx/>
              <a:buNone/>
            </a:pPr>
            <a:endParaRPr lang="it-IT" altLang="it-IT" sz="2800"/>
          </a:p>
          <a:p>
            <a:pPr lvl="1"/>
            <a:r>
              <a:rPr lang="it-IT" altLang="it-IT" sz="2400"/>
              <a:t>interfaccia semplice e chiara</a:t>
            </a:r>
          </a:p>
          <a:p>
            <a:pPr lvl="1"/>
            <a:r>
              <a:rPr lang="it-IT" altLang="it-IT" sz="2400"/>
              <a:t>uso di menù</a:t>
            </a:r>
          </a:p>
          <a:p>
            <a:pPr lvl="1"/>
            <a:r>
              <a:rPr lang="it-IT" altLang="it-IT" sz="2400"/>
              <a:t>pochi dati per pagina video</a:t>
            </a:r>
          </a:p>
          <a:p>
            <a:pPr lvl="1"/>
            <a:r>
              <a:rPr lang="it-IT" altLang="it-IT" sz="2400"/>
              <a:t>schermi sensibili al tatto</a:t>
            </a:r>
          </a:p>
          <a:p>
            <a:pPr lvl="1"/>
            <a:r>
              <a:rPr lang="it-IT" altLang="it-IT" sz="2400"/>
              <a:t>tastiera essenziale</a:t>
            </a:r>
          </a:p>
          <a:p>
            <a:pPr lvl="1"/>
            <a:r>
              <a:rPr lang="it-IT" altLang="it-IT" sz="2400"/>
              <a:t>funzioni di aiuto in linea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5E4BF580-0973-4BC3-8E7E-403DC6AEEF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altLang="it-IT"/>
              <a:t>ECDL Mod. 1   </a:t>
            </a:r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57B64BE3-A603-4AB1-A94D-2FCC52ED03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B9F79-7CDB-47BC-B5B2-F6043D43F84D}" type="slidenum">
              <a:rPr lang="it-IT" altLang="it-IT"/>
              <a:pPr/>
              <a:t>14</a:t>
            </a:fld>
            <a:endParaRPr lang="it-IT" altLang="it-IT"/>
          </a:p>
        </p:txBody>
      </p:sp>
      <p:sp>
        <p:nvSpPr>
          <p:cNvPr id="17410" name="Rectangle 2">
            <a:extLst>
              <a:ext uri="{FF2B5EF4-FFF2-40B4-BE49-F238E27FC236}">
                <a16:creationId xmlns:a16="http://schemas.microsoft.com/office/drawing/2014/main" id="{0FA53B70-1020-4EB9-8A10-6A409950FD6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09600" y="609600"/>
            <a:ext cx="7772400" cy="609600"/>
          </a:xfrm>
        </p:spPr>
        <p:txBody>
          <a:bodyPr/>
          <a:lstStyle/>
          <a:p>
            <a:r>
              <a:rPr lang="it-IT" altLang="it-IT" sz="2800"/>
              <a:t>Struttura del computer</a:t>
            </a:r>
          </a:p>
        </p:txBody>
      </p:sp>
      <p:graphicFrame>
        <p:nvGraphicFramePr>
          <p:cNvPr id="17411" name="Object 3">
            <a:extLst>
              <a:ext uri="{FF2B5EF4-FFF2-40B4-BE49-F238E27FC236}">
                <a16:creationId xmlns:a16="http://schemas.microsoft.com/office/drawing/2014/main" id="{508E17DC-D000-4C9B-9BA6-996DC8F7D320}"/>
              </a:ext>
            </a:extLst>
          </p:cNvPr>
          <p:cNvGraphicFramePr>
            <a:graphicFrameLocks noChangeAspect="1"/>
          </p:cNvGraphicFramePr>
          <p:nvPr/>
        </p:nvGraphicFramePr>
        <p:xfrm>
          <a:off x="0" y="1981200"/>
          <a:ext cx="10058400" cy="3733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12" name="Documento" r:id="rId3" imgW="6332400" imgH="2424240" progId="Word.Document.8">
                  <p:embed/>
                </p:oleObj>
              </mc:Choice>
              <mc:Fallback>
                <p:oleObj name="Documento" r:id="rId3" imgW="6332400" imgH="2424240" progId="Word.Document.8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1981200"/>
                        <a:ext cx="10058400" cy="3733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piè di pagina 4">
            <a:extLst>
              <a:ext uri="{FF2B5EF4-FFF2-40B4-BE49-F238E27FC236}">
                <a16:creationId xmlns:a16="http://schemas.microsoft.com/office/drawing/2014/main" id="{48795CD7-02E0-464E-A608-8C5DA282A9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altLang="it-IT"/>
              <a:t>ECDL Mod. 1   </a:t>
            </a:r>
          </a:p>
        </p:txBody>
      </p:sp>
      <p:sp>
        <p:nvSpPr>
          <p:cNvPr id="5" name="Segnaposto numero diapositiva 5">
            <a:extLst>
              <a:ext uri="{FF2B5EF4-FFF2-40B4-BE49-F238E27FC236}">
                <a16:creationId xmlns:a16="http://schemas.microsoft.com/office/drawing/2014/main" id="{E97DBC24-0CDC-4065-A118-F54595DA32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F48AB-567A-4D7E-BA57-AC8683339AEC}" type="slidenum">
              <a:rPr lang="it-IT" altLang="it-IT"/>
              <a:pPr/>
              <a:t>15</a:t>
            </a:fld>
            <a:endParaRPr lang="it-IT" altLang="it-IT"/>
          </a:p>
        </p:txBody>
      </p:sp>
      <p:sp>
        <p:nvSpPr>
          <p:cNvPr id="19458" name="Rectangle 2">
            <a:extLst>
              <a:ext uri="{FF2B5EF4-FFF2-40B4-BE49-F238E27FC236}">
                <a16:creationId xmlns:a16="http://schemas.microsoft.com/office/drawing/2014/main" id="{86BE0A86-A237-4A1E-9AB7-49FDCD357D5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609600"/>
          </a:xfrm>
        </p:spPr>
        <p:txBody>
          <a:bodyPr/>
          <a:lstStyle/>
          <a:p>
            <a:r>
              <a:rPr lang="it-IT" altLang="it-IT" sz="2800"/>
              <a:t>Struttura del computer </a:t>
            </a:r>
          </a:p>
        </p:txBody>
      </p:sp>
      <p:sp>
        <p:nvSpPr>
          <p:cNvPr id="19459" name="Rectangle 3">
            <a:extLst>
              <a:ext uri="{FF2B5EF4-FFF2-40B4-BE49-F238E27FC236}">
                <a16:creationId xmlns:a16="http://schemas.microsoft.com/office/drawing/2014/main" id="{AE891F09-90AD-4E5D-88DE-259BEFB8A33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4572000"/>
          </a:xfrm>
        </p:spPr>
        <p:txBody>
          <a:bodyPr/>
          <a:lstStyle/>
          <a:p>
            <a:r>
              <a:rPr lang="it-IT" altLang="it-IT" sz="2400" b="1"/>
              <a:t>Memoria (centrale o principale)</a:t>
            </a:r>
          </a:p>
          <a:p>
            <a:pPr lvl="1">
              <a:buFontTx/>
              <a:buNone/>
            </a:pPr>
            <a:r>
              <a:rPr lang="it-IT" altLang="it-IT" sz="2000"/>
              <a:t>supporto per</a:t>
            </a:r>
            <a:r>
              <a:rPr lang="it-IT" altLang="it-IT" sz="2000" b="1"/>
              <a:t> </a:t>
            </a:r>
            <a:r>
              <a:rPr lang="it-IT" altLang="it-IT" sz="2000"/>
              <a:t>la registrazione di dati e programmi</a:t>
            </a:r>
          </a:p>
          <a:p>
            <a:r>
              <a:rPr lang="it-IT" altLang="it-IT" sz="2400" b="1"/>
              <a:t>UCE (unità centrale di elaborazione) </a:t>
            </a:r>
            <a:r>
              <a:rPr lang="it-IT" altLang="it-IT" sz="2400"/>
              <a:t>o </a:t>
            </a:r>
            <a:r>
              <a:rPr lang="it-IT" altLang="it-IT" sz="2400" b="1"/>
              <a:t>CPU (Central Processing Unit)</a:t>
            </a:r>
          </a:p>
          <a:p>
            <a:pPr lvl="1">
              <a:buFontTx/>
              <a:buNone/>
            </a:pPr>
            <a:r>
              <a:rPr lang="it-IT" altLang="it-IT" sz="2000"/>
              <a:t>unità in grado di interpretare ed eseguire le istruzioni</a:t>
            </a:r>
          </a:p>
          <a:p>
            <a:r>
              <a:rPr lang="it-IT" altLang="it-IT" sz="2400" b="1"/>
              <a:t>Unità periferiche, di input e di output</a:t>
            </a:r>
          </a:p>
          <a:p>
            <a:pPr lvl="1">
              <a:buFontTx/>
              <a:buNone/>
            </a:pPr>
            <a:r>
              <a:rPr lang="it-IT" altLang="it-IT" sz="2000"/>
              <a:t>unità per scambiare dati con l’ambiente esterno</a:t>
            </a:r>
          </a:p>
          <a:p>
            <a:pPr lvl="1">
              <a:buFontTx/>
              <a:buNone/>
            </a:pPr>
            <a:endParaRPr lang="it-IT" altLang="it-IT" sz="2000"/>
          </a:p>
          <a:p>
            <a:pPr>
              <a:buFontTx/>
              <a:buNone/>
            </a:pPr>
            <a:r>
              <a:rPr lang="it-IT" altLang="it-IT" sz="2400" b="1"/>
              <a:t>Processore</a:t>
            </a:r>
            <a:endParaRPr lang="it-IT" altLang="it-IT" sz="2400"/>
          </a:p>
          <a:p>
            <a:pPr>
              <a:buFontTx/>
              <a:buNone/>
            </a:pPr>
            <a:r>
              <a:rPr lang="it-IT" altLang="it-IT" sz="2000"/>
              <a:t>     componente del sistema che controlla il trasferimento dei dati ed esegue le istruzioni  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piè di pagina 4">
            <a:extLst>
              <a:ext uri="{FF2B5EF4-FFF2-40B4-BE49-F238E27FC236}">
                <a16:creationId xmlns:a16="http://schemas.microsoft.com/office/drawing/2014/main" id="{FF9CE67B-E831-4DAB-A193-82E7E8303C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altLang="it-IT"/>
              <a:t>ECDL Mod. 1   </a:t>
            </a:r>
          </a:p>
        </p:txBody>
      </p:sp>
      <p:sp>
        <p:nvSpPr>
          <p:cNvPr id="5" name="Segnaposto numero diapositiva 5">
            <a:extLst>
              <a:ext uri="{FF2B5EF4-FFF2-40B4-BE49-F238E27FC236}">
                <a16:creationId xmlns:a16="http://schemas.microsoft.com/office/drawing/2014/main" id="{5BCF4117-6E13-4993-B1E0-181892902E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E8D4C6-A26C-411E-B21C-7B134AAD21E3}" type="slidenum">
              <a:rPr lang="it-IT" altLang="it-IT"/>
              <a:pPr/>
              <a:t>16</a:t>
            </a:fld>
            <a:endParaRPr lang="it-IT" altLang="it-IT"/>
          </a:p>
        </p:txBody>
      </p:sp>
      <p:sp>
        <p:nvSpPr>
          <p:cNvPr id="20482" name="Rectangle 2">
            <a:extLst>
              <a:ext uri="{FF2B5EF4-FFF2-40B4-BE49-F238E27FC236}">
                <a16:creationId xmlns:a16="http://schemas.microsoft.com/office/drawing/2014/main" id="{84797C21-5A5E-45C5-A949-CF674ADE477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609600"/>
          </a:xfrm>
        </p:spPr>
        <p:txBody>
          <a:bodyPr/>
          <a:lstStyle/>
          <a:p>
            <a:r>
              <a:rPr lang="it-IT" altLang="it-IT" sz="2800"/>
              <a:t>Unità centrale di elaborazione</a:t>
            </a:r>
          </a:p>
        </p:txBody>
      </p:sp>
      <p:sp>
        <p:nvSpPr>
          <p:cNvPr id="20483" name="Rectangle 3">
            <a:extLst>
              <a:ext uri="{FF2B5EF4-FFF2-40B4-BE49-F238E27FC236}">
                <a16:creationId xmlns:a16="http://schemas.microsoft.com/office/drawing/2014/main" id="{6FCE9D71-252E-414E-9109-69AB7F1F818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371600"/>
            <a:ext cx="7772400" cy="5105400"/>
          </a:xfrm>
        </p:spPr>
        <p:txBody>
          <a:bodyPr/>
          <a:lstStyle/>
          <a:p>
            <a:r>
              <a:rPr lang="it-IT" altLang="it-IT" sz="2400" b="1"/>
              <a:t>ALU (arithmetic logic unit)</a:t>
            </a:r>
          </a:p>
          <a:p>
            <a:pPr lvl="1">
              <a:buFontTx/>
              <a:buNone/>
            </a:pPr>
            <a:r>
              <a:rPr lang="it-IT" altLang="it-IT" sz="2400"/>
              <a:t>esegue le istruzioni di calcolo e di confronto tra i dati</a:t>
            </a:r>
          </a:p>
          <a:p>
            <a:r>
              <a:rPr lang="it-IT" altLang="it-IT" sz="2400" b="1"/>
              <a:t>Unità di controllo</a:t>
            </a:r>
            <a:endParaRPr lang="it-IT" altLang="it-IT" sz="2800"/>
          </a:p>
          <a:p>
            <a:pPr lvl="1">
              <a:buFontTx/>
              <a:buNone/>
            </a:pPr>
            <a:r>
              <a:rPr lang="it-IT" altLang="it-IT" sz="2400"/>
              <a:t>controlla le operazioni di ingresso e uscita dei dati</a:t>
            </a:r>
          </a:p>
          <a:p>
            <a:pPr lvl="1">
              <a:buFontTx/>
              <a:buNone/>
            </a:pPr>
            <a:endParaRPr lang="it-IT" altLang="it-IT" sz="2400"/>
          </a:p>
          <a:p>
            <a:pPr lvl="1">
              <a:buFontTx/>
              <a:buNone/>
            </a:pPr>
            <a:r>
              <a:rPr lang="it-IT" altLang="it-IT" sz="2000" b="1"/>
              <a:t>Istruzione</a:t>
            </a:r>
          </a:p>
          <a:p>
            <a:pPr lvl="1">
              <a:buFontTx/>
              <a:buNone/>
            </a:pPr>
            <a:r>
              <a:rPr lang="it-IT" altLang="it-IT" sz="2000"/>
              <a:t>passo elementare di un programma</a:t>
            </a:r>
          </a:p>
          <a:p>
            <a:pPr lvl="1">
              <a:buFontTx/>
              <a:buNone/>
            </a:pPr>
            <a:r>
              <a:rPr lang="it-IT" altLang="it-IT" sz="2000" b="1"/>
              <a:t>Prestazioni</a:t>
            </a:r>
          </a:p>
          <a:p>
            <a:pPr lvl="1">
              <a:buFontTx/>
              <a:buNone/>
            </a:pPr>
            <a:r>
              <a:rPr lang="it-IT" altLang="it-IT" sz="2000"/>
              <a:t>Velocità di esecuzione delle istruzioni</a:t>
            </a:r>
          </a:p>
          <a:p>
            <a:pPr lvl="1">
              <a:buFontTx/>
              <a:buNone/>
            </a:pPr>
            <a:r>
              <a:rPr lang="it-IT" altLang="it-IT" sz="2000"/>
              <a:t>MIPS (milioni di istruzioni per secondo) </a:t>
            </a:r>
          </a:p>
          <a:p>
            <a:pPr lvl="1">
              <a:buFontTx/>
              <a:buNone/>
            </a:pPr>
            <a:r>
              <a:rPr lang="it-IT" altLang="it-IT" sz="2000"/>
              <a:t>Velocità del clock (MHz megahertz)</a:t>
            </a:r>
            <a:endParaRPr lang="it-IT" altLang="it-IT" sz="180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piè di pagina 4">
            <a:extLst>
              <a:ext uri="{FF2B5EF4-FFF2-40B4-BE49-F238E27FC236}">
                <a16:creationId xmlns:a16="http://schemas.microsoft.com/office/drawing/2014/main" id="{BACE42B7-DCBA-41C7-ABEB-CCB2AD58BF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altLang="it-IT"/>
              <a:t>ECDL Mod. 1   </a:t>
            </a:r>
          </a:p>
        </p:txBody>
      </p:sp>
      <p:sp>
        <p:nvSpPr>
          <p:cNvPr id="5" name="Segnaposto numero diapositiva 5">
            <a:extLst>
              <a:ext uri="{FF2B5EF4-FFF2-40B4-BE49-F238E27FC236}">
                <a16:creationId xmlns:a16="http://schemas.microsoft.com/office/drawing/2014/main" id="{06F20CCF-DBDC-4263-B022-31C31E430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B9031-3B10-4DC4-9ECE-0AE867921BA1}" type="slidenum">
              <a:rPr lang="it-IT" altLang="it-IT"/>
              <a:pPr/>
              <a:t>17</a:t>
            </a:fld>
            <a:endParaRPr lang="it-IT" altLang="it-IT"/>
          </a:p>
        </p:txBody>
      </p:sp>
      <p:sp>
        <p:nvSpPr>
          <p:cNvPr id="21506" name="Rectangle 2">
            <a:extLst>
              <a:ext uri="{FF2B5EF4-FFF2-40B4-BE49-F238E27FC236}">
                <a16:creationId xmlns:a16="http://schemas.microsoft.com/office/drawing/2014/main" id="{469207F8-308B-4C52-99DE-F63228B8BC3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609600"/>
          </a:xfrm>
        </p:spPr>
        <p:txBody>
          <a:bodyPr/>
          <a:lstStyle/>
          <a:p>
            <a:r>
              <a:rPr lang="it-IT" altLang="it-IT" sz="2800"/>
              <a:t>Istruzione</a:t>
            </a:r>
          </a:p>
        </p:txBody>
      </p:sp>
      <p:sp>
        <p:nvSpPr>
          <p:cNvPr id="21507" name="Rectangle 3">
            <a:extLst>
              <a:ext uri="{FF2B5EF4-FFF2-40B4-BE49-F238E27FC236}">
                <a16:creationId xmlns:a16="http://schemas.microsoft.com/office/drawing/2014/main" id="{C914CF0E-025A-41E6-961B-B5A31F2FEC0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r>
              <a:rPr lang="it-IT" altLang="it-IT" sz="2400"/>
              <a:t>Elementi di una istruzione:</a:t>
            </a:r>
          </a:p>
          <a:p>
            <a:pPr lvl="1"/>
            <a:r>
              <a:rPr lang="it-IT" altLang="it-IT" sz="2000"/>
              <a:t>codice operativo (tipo di operazione da eseguire)</a:t>
            </a:r>
          </a:p>
          <a:p>
            <a:pPr lvl="1"/>
            <a:r>
              <a:rPr lang="it-IT" altLang="it-IT" sz="2000"/>
              <a:t>operandi (indirizzi in memoria dei dati su cui operare)</a:t>
            </a:r>
          </a:p>
          <a:p>
            <a:pPr lvl="1"/>
            <a:endParaRPr lang="it-IT" altLang="it-IT" sz="2000"/>
          </a:p>
          <a:p>
            <a:r>
              <a:rPr lang="it-IT" altLang="it-IT" sz="2400"/>
              <a:t>Ciclo di esecuzione di una istruzione</a:t>
            </a:r>
          </a:p>
          <a:p>
            <a:pPr lvl="1"/>
            <a:r>
              <a:rPr lang="it-IT" altLang="it-IT" sz="2000"/>
              <a:t>trasferimento dell’istruzione dalla memoria centrale alla UCE</a:t>
            </a:r>
          </a:p>
          <a:p>
            <a:pPr lvl="1"/>
            <a:r>
              <a:rPr lang="it-IT" altLang="it-IT" sz="2000"/>
              <a:t>decodifica del codice operativo e degli operandi </a:t>
            </a:r>
          </a:p>
          <a:p>
            <a:pPr lvl="1"/>
            <a:r>
              <a:rPr lang="it-IT" altLang="it-IT" sz="2000"/>
              <a:t>trasferimento dei dati dalla memoria alla UCE</a:t>
            </a:r>
          </a:p>
          <a:p>
            <a:pPr lvl="1"/>
            <a:r>
              <a:rPr lang="it-IT" altLang="it-IT" sz="2000"/>
              <a:t>esecuzione dell’istruzione</a:t>
            </a:r>
          </a:p>
          <a:p>
            <a:pPr lvl="1"/>
            <a:r>
              <a:rPr lang="it-IT" altLang="it-IT" sz="2000"/>
              <a:t>trasferimento in memoria del risultato dell’operazione</a:t>
            </a:r>
          </a:p>
          <a:p>
            <a:endParaRPr lang="it-IT" altLang="it-IT" sz="240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00BE928C-29D9-41EA-9D11-631FCE7067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altLang="it-IT"/>
              <a:t>ECDL Mod. 1   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647AB675-1959-4236-9D24-150CC7EE5B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BB7D5-9878-437E-975F-D923A8848B47}" type="slidenum">
              <a:rPr lang="it-IT" altLang="it-IT"/>
              <a:pPr/>
              <a:t>18</a:t>
            </a:fld>
            <a:endParaRPr lang="it-IT" altLang="it-IT"/>
          </a:p>
        </p:txBody>
      </p:sp>
      <p:sp>
        <p:nvSpPr>
          <p:cNvPr id="22530" name="Rectangle 2">
            <a:extLst>
              <a:ext uri="{FF2B5EF4-FFF2-40B4-BE49-F238E27FC236}">
                <a16:creationId xmlns:a16="http://schemas.microsoft.com/office/drawing/2014/main" id="{C18EF75F-F9C2-4746-B9FA-EC4B5C66123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609600"/>
          </a:xfrm>
        </p:spPr>
        <p:txBody>
          <a:bodyPr/>
          <a:lstStyle/>
          <a:p>
            <a:r>
              <a:rPr lang="it-IT" altLang="it-IT" sz="2800"/>
              <a:t>Tastiera</a:t>
            </a:r>
          </a:p>
        </p:txBody>
      </p:sp>
      <p:sp>
        <p:nvSpPr>
          <p:cNvPr id="22531" name="Rectangle 3">
            <a:extLst>
              <a:ext uri="{FF2B5EF4-FFF2-40B4-BE49-F238E27FC236}">
                <a16:creationId xmlns:a16="http://schemas.microsoft.com/office/drawing/2014/main" id="{8FFED3B6-6A4B-4D51-83FE-74B57BABD6F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it-IT" altLang="it-IT" sz="2800"/>
              <a:t>	Principale sistema di input</a:t>
            </a:r>
          </a:p>
        </p:txBody>
      </p:sp>
      <p:graphicFrame>
        <p:nvGraphicFramePr>
          <p:cNvPr id="22532" name="Object 4">
            <a:extLst>
              <a:ext uri="{FF2B5EF4-FFF2-40B4-BE49-F238E27FC236}">
                <a16:creationId xmlns:a16="http://schemas.microsoft.com/office/drawing/2014/main" id="{028B45D9-3995-4A2A-837D-8D7CEB3C0700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676400" y="2743200"/>
          <a:ext cx="6629400" cy="3579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0528" name="Documento" r:id="rId3" imgW="4115520" imgH="2222640" progId="Word.Document.8">
                  <p:embed/>
                </p:oleObj>
              </mc:Choice>
              <mc:Fallback>
                <p:oleObj name="Documento" r:id="rId3" imgW="4115520" imgH="2222640" progId="Word.Document.8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76400" y="2743200"/>
                        <a:ext cx="6629400" cy="35798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E379F5A1-E100-4510-85EA-CA0E25802F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altLang="it-IT"/>
              <a:t>ECDL Mod. 1   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7C14095C-6F0D-4D76-86AB-E4133C7A5F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69BE62-FCFC-490B-843F-34E85FFD91C3}" type="slidenum">
              <a:rPr lang="it-IT" altLang="it-IT"/>
              <a:pPr/>
              <a:t>19</a:t>
            </a:fld>
            <a:endParaRPr lang="it-IT" altLang="it-IT"/>
          </a:p>
        </p:txBody>
      </p:sp>
      <p:sp>
        <p:nvSpPr>
          <p:cNvPr id="24578" name="Rectangle 2">
            <a:extLst>
              <a:ext uri="{FF2B5EF4-FFF2-40B4-BE49-F238E27FC236}">
                <a16:creationId xmlns:a16="http://schemas.microsoft.com/office/drawing/2014/main" id="{F1518BF8-E6E0-43B3-B590-68237022EB4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609600"/>
          </a:xfrm>
        </p:spPr>
        <p:txBody>
          <a:bodyPr/>
          <a:lstStyle/>
          <a:p>
            <a:r>
              <a:rPr lang="it-IT" altLang="it-IT" sz="2800"/>
              <a:t>Mouse</a:t>
            </a:r>
          </a:p>
        </p:txBody>
      </p:sp>
      <p:sp>
        <p:nvSpPr>
          <p:cNvPr id="24579" name="Rectangle 3">
            <a:extLst>
              <a:ext uri="{FF2B5EF4-FFF2-40B4-BE49-F238E27FC236}">
                <a16:creationId xmlns:a16="http://schemas.microsoft.com/office/drawing/2014/main" id="{E878F604-9A2E-4B1C-AB0F-EAC10EF15DE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it-IT" altLang="it-IT" sz="2800"/>
              <a:t>	Altro dispositivo di input fondamentale nei personal computer moderni</a:t>
            </a:r>
          </a:p>
          <a:p>
            <a:endParaRPr lang="it-IT" altLang="it-IT" sz="2800"/>
          </a:p>
          <a:p>
            <a:endParaRPr lang="it-IT" altLang="it-IT" sz="2800"/>
          </a:p>
          <a:p>
            <a:endParaRPr lang="it-IT" altLang="it-IT" sz="2800"/>
          </a:p>
          <a:p>
            <a:endParaRPr lang="it-IT" altLang="it-IT" sz="2800"/>
          </a:p>
          <a:p>
            <a:pPr>
              <a:buFontTx/>
              <a:buNone/>
            </a:pPr>
            <a:r>
              <a:rPr lang="it-IT" altLang="it-IT" sz="2800"/>
              <a:t>	Dispositivo di puntamento e selezione</a:t>
            </a:r>
          </a:p>
        </p:txBody>
      </p:sp>
      <p:graphicFrame>
        <p:nvGraphicFramePr>
          <p:cNvPr id="24581" name="Object 5">
            <a:extLst>
              <a:ext uri="{FF2B5EF4-FFF2-40B4-BE49-F238E27FC236}">
                <a16:creationId xmlns:a16="http://schemas.microsoft.com/office/drawing/2014/main" id="{362FEF6E-E3C2-4D3B-9784-50FD848F1E70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048000" y="3276600"/>
          <a:ext cx="2895600" cy="1163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1552" name="ClipArt" r:id="rId3" imgW="6689520" imgH="2690640" progId="MS_ClipArt_Gallery.2">
                  <p:embed/>
                </p:oleObj>
              </mc:Choice>
              <mc:Fallback>
                <p:oleObj name="ClipArt" r:id="rId3" imgW="6689520" imgH="2690640" progId="MS_ClipArt_Gallery.2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0" y="3276600"/>
                        <a:ext cx="2895600" cy="11636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piè di pagina 4">
            <a:extLst>
              <a:ext uri="{FF2B5EF4-FFF2-40B4-BE49-F238E27FC236}">
                <a16:creationId xmlns:a16="http://schemas.microsoft.com/office/drawing/2014/main" id="{0F48DE27-664E-44D0-923D-39A94F62B3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altLang="it-IT"/>
              <a:t>ECDL Mod. 1   </a:t>
            </a:r>
          </a:p>
        </p:txBody>
      </p:sp>
      <p:sp>
        <p:nvSpPr>
          <p:cNvPr id="5" name="Segnaposto numero diapositiva 5">
            <a:extLst>
              <a:ext uri="{FF2B5EF4-FFF2-40B4-BE49-F238E27FC236}">
                <a16:creationId xmlns:a16="http://schemas.microsoft.com/office/drawing/2014/main" id="{BF7EA163-737F-46C9-9DCE-80CFD9A97B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78CDE2-5BBB-40FF-AB00-4B531F3CAEAF}" type="slidenum">
              <a:rPr lang="it-IT" altLang="it-IT"/>
              <a:pPr/>
              <a:t>2</a:t>
            </a:fld>
            <a:endParaRPr lang="it-IT" altLang="it-IT"/>
          </a:p>
        </p:txBody>
      </p:sp>
      <p:sp>
        <p:nvSpPr>
          <p:cNvPr id="6146" name="Rectangle 2">
            <a:extLst>
              <a:ext uri="{FF2B5EF4-FFF2-40B4-BE49-F238E27FC236}">
                <a16:creationId xmlns:a16="http://schemas.microsoft.com/office/drawing/2014/main" id="{CDB24825-38FE-4418-8B41-3738FC92FAD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609600"/>
          </a:xfrm>
        </p:spPr>
        <p:txBody>
          <a:bodyPr/>
          <a:lstStyle/>
          <a:p>
            <a:r>
              <a:rPr lang="it-IT" altLang="it-IT" sz="2800"/>
              <a:t>Società dell’informazione</a:t>
            </a:r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A205D7DE-B77E-4AE5-B785-C6278D93F8F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7772400" cy="4495800"/>
          </a:xfrm>
        </p:spPr>
        <p:txBody>
          <a:bodyPr/>
          <a:lstStyle/>
          <a:p>
            <a:pPr>
              <a:buFontTx/>
              <a:buNone/>
            </a:pPr>
            <a:r>
              <a:rPr lang="it-IT" altLang="it-IT" sz="2400"/>
              <a:t>    Nuova fase di sviluppo della società, che vede una parte significativa delle persone attive impiegata nelle professioni che riguardano la gestione delle informazioni</a:t>
            </a:r>
          </a:p>
          <a:p>
            <a:pPr>
              <a:buFontTx/>
              <a:buNone/>
            </a:pPr>
            <a:endParaRPr lang="it-IT" altLang="it-IT" sz="2400"/>
          </a:p>
          <a:p>
            <a:pPr>
              <a:buFontTx/>
              <a:buNone/>
            </a:pPr>
            <a:r>
              <a:rPr lang="it-IT" altLang="it-IT" sz="2400"/>
              <a:t>	Impatti sulla società:</a:t>
            </a:r>
          </a:p>
          <a:p>
            <a:pPr lvl="1"/>
            <a:r>
              <a:rPr lang="it-IT" altLang="it-IT" sz="2000"/>
              <a:t>perdita di posti di lavoro nelle attività tradizionali</a:t>
            </a:r>
          </a:p>
          <a:p>
            <a:pPr lvl="1"/>
            <a:r>
              <a:rPr lang="it-IT" altLang="it-IT" sz="2000"/>
              <a:t>nascita di nuove professioni</a:t>
            </a:r>
          </a:p>
          <a:p>
            <a:pPr lvl="1"/>
            <a:r>
              <a:rPr lang="it-IT" altLang="it-IT" sz="2000"/>
              <a:t>aumento dell’efficienza e dell’efficacia (minori costi)</a:t>
            </a:r>
          </a:p>
          <a:p>
            <a:pPr lvl="1"/>
            <a:endParaRPr lang="it-IT" altLang="it-IT" sz="2000"/>
          </a:p>
          <a:p>
            <a:pPr>
              <a:buFontTx/>
              <a:buNone/>
            </a:pPr>
            <a:r>
              <a:rPr lang="it-IT" altLang="it-IT" sz="2400"/>
              <a:t>	Bilancio dei posti di lavoro complessivamente negativo  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egnaposto piè di pagina 4">
            <a:extLst>
              <a:ext uri="{FF2B5EF4-FFF2-40B4-BE49-F238E27FC236}">
                <a16:creationId xmlns:a16="http://schemas.microsoft.com/office/drawing/2014/main" id="{C25D060D-57ED-44E4-8A0D-C42B8F94A0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altLang="it-IT"/>
              <a:t>ECDL Mod. 1   </a:t>
            </a:r>
          </a:p>
        </p:txBody>
      </p:sp>
      <p:sp>
        <p:nvSpPr>
          <p:cNvPr id="8" name="Segnaposto numero diapositiva 5">
            <a:extLst>
              <a:ext uri="{FF2B5EF4-FFF2-40B4-BE49-F238E27FC236}">
                <a16:creationId xmlns:a16="http://schemas.microsoft.com/office/drawing/2014/main" id="{CC108D2B-BBA0-4072-A4A7-70501D9D08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3EE56-A04B-4E8B-8BDE-5EDDE4D5E696}" type="slidenum">
              <a:rPr lang="it-IT" altLang="it-IT"/>
              <a:pPr/>
              <a:t>20</a:t>
            </a:fld>
            <a:endParaRPr lang="it-IT" altLang="it-IT"/>
          </a:p>
        </p:txBody>
      </p:sp>
      <p:sp>
        <p:nvSpPr>
          <p:cNvPr id="25602" name="Rectangle 2">
            <a:extLst>
              <a:ext uri="{FF2B5EF4-FFF2-40B4-BE49-F238E27FC236}">
                <a16:creationId xmlns:a16="http://schemas.microsoft.com/office/drawing/2014/main" id="{99F511DF-9A24-4A99-9ACD-E4FF9136445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609600"/>
          </a:xfrm>
        </p:spPr>
        <p:txBody>
          <a:bodyPr/>
          <a:lstStyle/>
          <a:p>
            <a:r>
              <a:rPr lang="it-IT" altLang="it-IT" sz="2800"/>
              <a:t>Altri dispositivi di puntamento</a:t>
            </a:r>
          </a:p>
        </p:txBody>
      </p:sp>
      <p:sp>
        <p:nvSpPr>
          <p:cNvPr id="25603" name="Rectangle 3">
            <a:extLst>
              <a:ext uri="{FF2B5EF4-FFF2-40B4-BE49-F238E27FC236}">
                <a16:creationId xmlns:a16="http://schemas.microsoft.com/office/drawing/2014/main" id="{34D32154-CE04-4FD5-A0A3-C1778DF7253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239000" cy="4114800"/>
          </a:xfrm>
        </p:spPr>
        <p:txBody>
          <a:bodyPr/>
          <a:lstStyle/>
          <a:p>
            <a:pPr>
              <a:buFontTx/>
              <a:buNone/>
            </a:pPr>
            <a:r>
              <a:rPr lang="it-IT" altLang="it-IT" sz="2800"/>
              <a:t>		Trackball</a:t>
            </a:r>
          </a:p>
          <a:p>
            <a:endParaRPr lang="it-IT" altLang="it-IT" sz="2800"/>
          </a:p>
          <a:p>
            <a:endParaRPr lang="it-IT" altLang="it-IT" sz="2800"/>
          </a:p>
          <a:p>
            <a:pPr>
              <a:buFontTx/>
              <a:buNone/>
            </a:pPr>
            <a:r>
              <a:rPr lang="it-IT" altLang="it-IT" sz="2800"/>
              <a:t>						   Touch pad</a:t>
            </a:r>
          </a:p>
          <a:p>
            <a:endParaRPr lang="it-IT" altLang="it-IT" sz="2800"/>
          </a:p>
          <a:p>
            <a:endParaRPr lang="it-IT" altLang="it-IT" sz="2800"/>
          </a:p>
          <a:p>
            <a:pPr>
              <a:buFontTx/>
              <a:buNone/>
            </a:pPr>
            <a:r>
              <a:rPr lang="it-IT" altLang="it-IT" sz="2800"/>
              <a:t>		Joystick</a:t>
            </a:r>
          </a:p>
        </p:txBody>
      </p:sp>
      <p:pic>
        <p:nvPicPr>
          <p:cNvPr id="25605" name="Picture 5" descr="C:\Documenti\immagini ECDL\touch pad\Copia di nuovo-8.jpg">
            <a:extLst>
              <a:ext uri="{FF2B5EF4-FFF2-40B4-BE49-F238E27FC236}">
                <a16:creationId xmlns:a16="http://schemas.microsoft.com/office/drawing/2014/main" id="{0D2531DF-2A89-4CF3-A8A8-E9189FE7BE0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5200" y="3276600"/>
            <a:ext cx="1295400" cy="1155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606" name="Picture 6" descr="C:\Documenti\immagini ECDL\joystick\Copia di nuovo-9.jpg">
            <a:extLst>
              <a:ext uri="{FF2B5EF4-FFF2-40B4-BE49-F238E27FC236}">
                <a16:creationId xmlns:a16="http://schemas.microsoft.com/office/drawing/2014/main" id="{81378CCE-A62E-4C0E-8CA6-5EF48189BC8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5400" y="4572000"/>
            <a:ext cx="990600" cy="133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25607" name="Object 7">
            <a:extLst>
              <a:ext uri="{FF2B5EF4-FFF2-40B4-BE49-F238E27FC236}">
                <a16:creationId xmlns:a16="http://schemas.microsoft.com/office/drawing/2014/main" id="{ED4E80C0-76B1-4571-978F-3889978A4250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724400" y="1828800"/>
          <a:ext cx="1676400" cy="1031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2576" name="ClipArt" r:id="rId5" imgW="5638320" imgH="3473280" progId="MS_ClipArt_Gallery.2">
                  <p:embed/>
                </p:oleObj>
              </mc:Choice>
              <mc:Fallback>
                <p:oleObj name="ClipArt" r:id="rId5" imgW="5638320" imgH="3473280" progId="MS_ClipArt_Gallery.2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24400" y="1828800"/>
                        <a:ext cx="1676400" cy="1031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egnaposto piè di pagina 4">
            <a:extLst>
              <a:ext uri="{FF2B5EF4-FFF2-40B4-BE49-F238E27FC236}">
                <a16:creationId xmlns:a16="http://schemas.microsoft.com/office/drawing/2014/main" id="{C8B12F27-2B69-4ACF-B201-25CD31C757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altLang="it-IT"/>
              <a:t>ECDL Mod. 1   </a:t>
            </a:r>
          </a:p>
        </p:txBody>
      </p:sp>
      <p:sp>
        <p:nvSpPr>
          <p:cNvPr id="9" name="Segnaposto numero diapositiva 5">
            <a:extLst>
              <a:ext uri="{FF2B5EF4-FFF2-40B4-BE49-F238E27FC236}">
                <a16:creationId xmlns:a16="http://schemas.microsoft.com/office/drawing/2014/main" id="{5BF46FFC-C5DB-4D0A-BEAB-629AD76ABA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65E5D-DF65-45B7-A428-06EA954D5C4E}" type="slidenum">
              <a:rPr lang="it-IT" altLang="it-IT"/>
              <a:pPr/>
              <a:t>21</a:t>
            </a:fld>
            <a:endParaRPr lang="it-IT" altLang="it-IT"/>
          </a:p>
        </p:txBody>
      </p:sp>
      <p:sp>
        <p:nvSpPr>
          <p:cNvPr id="26626" name="Rectangle 2">
            <a:extLst>
              <a:ext uri="{FF2B5EF4-FFF2-40B4-BE49-F238E27FC236}">
                <a16:creationId xmlns:a16="http://schemas.microsoft.com/office/drawing/2014/main" id="{C9303D76-6A89-402F-9D31-675030CFCB6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609600"/>
          </a:xfrm>
        </p:spPr>
        <p:txBody>
          <a:bodyPr/>
          <a:lstStyle/>
          <a:p>
            <a:r>
              <a:rPr lang="it-IT" altLang="it-IT" sz="2800"/>
              <a:t>Altri dispositivi di input</a:t>
            </a:r>
          </a:p>
        </p:txBody>
      </p:sp>
      <p:sp>
        <p:nvSpPr>
          <p:cNvPr id="26627" name="Rectangle 3">
            <a:extLst>
              <a:ext uri="{FF2B5EF4-FFF2-40B4-BE49-F238E27FC236}">
                <a16:creationId xmlns:a16="http://schemas.microsoft.com/office/drawing/2014/main" id="{BEC87B67-0F77-4904-A7A1-2F750B62039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4572000"/>
          </a:xfrm>
        </p:spPr>
        <p:txBody>
          <a:bodyPr/>
          <a:lstStyle/>
          <a:p>
            <a:pPr>
              <a:buFontTx/>
              <a:buNone/>
            </a:pPr>
            <a:r>
              <a:rPr lang="it-IT" altLang="it-IT" sz="2400"/>
              <a:t>Scanner</a:t>
            </a:r>
          </a:p>
          <a:p>
            <a:pPr>
              <a:buFontTx/>
              <a:buNone/>
            </a:pPr>
            <a:endParaRPr lang="it-IT" altLang="it-IT" sz="2400"/>
          </a:p>
          <a:p>
            <a:pPr>
              <a:buFontTx/>
              <a:buNone/>
            </a:pPr>
            <a:endParaRPr lang="it-IT" altLang="it-IT" sz="2400"/>
          </a:p>
          <a:p>
            <a:pPr>
              <a:buFontTx/>
              <a:buNone/>
            </a:pPr>
            <a:r>
              <a:rPr lang="it-IT" altLang="it-IT" sz="2400"/>
              <a:t>Lettore di codici a barre</a:t>
            </a:r>
          </a:p>
          <a:p>
            <a:pPr>
              <a:buFontTx/>
              <a:buNone/>
            </a:pPr>
            <a:endParaRPr lang="it-IT" altLang="it-IT" sz="2400"/>
          </a:p>
          <a:p>
            <a:pPr>
              <a:buFontTx/>
              <a:buNone/>
            </a:pPr>
            <a:endParaRPr lang="it-IT" altLang="it-IT" sz="2400"/>
          </a:p>
          <a:p>
            <a:pPr>
              <a:buFontTx/>
              <a:buNone/>
            </a:pPr>
            <a:r>
              <a:rPr lang="it-IT" altLang="it-IT" sz="2400"/>
              <a:t>Letore di caratteri magnetici</a:t>
            </a:r>
          </a:p>
          <a:p>
            <a:pPr>
              <a:buFontTx/>
              <a:buNone/>
            </a:pPr>
            <a:endParaRPr lang="it-IT" altLang="it-IT" sz="2400"/>
          </a:p>
          <a:p>
            <a:pPr>
              <a:buFontTx/>
              <a:buNone/>
            </a:pPr>
            <a:endParaRPr lang="it-IT" altLang="it-IT" sz="2400"/>
          </a:p>
          <a:p>
            <a:pPr>
              <a:buFontTx/>
              <a:buNone/>
            </a:pPr>
            <a:r>
              <a:rPr lang="it-IT" altLang="it-IT" sz="2400"/>
              <a:t>Microfono           Telefono</a:t>
            </a:r>
          </a:p>
        </p:txBody>
      </p:sp>
      <p:pic>
        <p:nvPicPr>
          <p:cNvPr id="26629" name="Picture 5" descr="C:\WINNT\Profiles\Administrator\Desktop\Lavori\Patente Europea\Modulo 1\immagini capitolo 1\cap2lez2slide17.gif">
            <a:extLst>
              <a:ext uri="{FF2B5EF4-FFF2-40B4-BE49-F238E27FC236}">
                <a16:creationId xmlns:a16="http://schemas.microsoft.com/office/drawing/2014/main" id="{3070B29D-F14F-412B-B5EB-1FE5C8CFDD3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8400" y="1295400"/>
            <a:ext cx="1676400" cy="1517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630" name="Picture 6" descr="C:\WINNT\Profiles\Administrator\Desktop\Lavori\Patente Europea\Modulo 1\immagini capitolo 1\cap2lez2slide18.gif">
            <a:extLst>
              <a:ext uri="{FF2B5EF4-FFF2-40B4-BE49-F238E27FC236}">
                <a16:creationId xmlns:a16="http://schemas.microsoft.com/office/drawing/2014/main" id="{B62509F9-097E-4937-9FB8-6C6E28F2770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9600" y="2362200"/>
            <a:ext cx="1262063" cy="1676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631" name="Picture 7" descr="C:\Documenti\immagini ECDL\bar code\Copia di nuovo-10.jpg">
            <a:extLst>
              <a:ext uri="{FF2B5EF4-FFF2-40B4-BE49-F238E27FC236}">
                <a16:creationId xmlns:a16="http://schemas.microsoft.com/office/drawing/2014/main" id="{A63A5B3D-35B0-4452-90BD-2CDDC2B8E78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8400" y="3124200"/>
            <a:ext cx="1231900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6632" name="Picture 8" descr="C:\WINNT\Profiles\Administrator\Desktop\Lavori\Patente Europea\Modulo 1\immagini capitolo 1\cap2lez2slide20.gif">
            <a:extLst>
              <a:ext uri="{FF2B5EF4-FFF2-40B4-BE49-F238E27FC236}">
                <a16:creationId xmlns:a16="http://schemas.microsoft.com/office/drawing/2014/main" id="{9BF90626-E526-4182-9310-874D474C892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0200" y="4267200"/>
            <a:ext cx="1295400" cy="12842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8C697A2D-789D-4A7B-9D4A-4AE1046B45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altLang="it-IT"/>
              <a:t>ECDL Mod. 1   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328FC813-BDEC-4B9A-8FDF-8D150D34A0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D84C3-2C93-40A8-99ED-47A06F13644F}" type="slidenum">
              <a:rPr lang="it-IT" altLang="it-IT"/>
              <a:pPr/>
              <a:t>22</a:t>
            </a:fld>
            <a:endParaRPr lang="it-IT" altLang="it-IT"/>
          </a:p>
        </p:txBody>
      </p:sp>
      <p:sp>
        <p:nvSpPr>
          <p:cNvPr id="27650" name="Rectangle 2">
            <a:extLst>
              <a:ext uri="{FF2B5EF4-FFF2-40B4-BE49-F238E27FC236}">
                <a16:creationId xmlns:a16="http://schemas.microsoft.com/office/drawing/2014/main" id="{AA915B21-994E-4533-89BB-48454B9571C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609600"/>
          </a:xfrm>
        </p:spPr>
        <p:txBody>
          <a:bodyPr/>
          <a:lstStyle/>
          <a:p>
            <a:r>
              <a:rPr lang="it-IT" altLang="it-IT" sz="2800"/>
              <a:t>Schermo video (monitor)</a:t>
            </a:r>
          </a:p>
        </p:txBody>
      </p:sp>
      <p:sp>
        <p:nvSpPr>
          <p:cNvPr id="27651" name="Rectangle 3">
            <a:extLst>
              <a:ext uri="{FF2B5EF4-FFF2-40B4-BE49-F238E27FC236}">
                <a16:creationId xmlns:a16="http://schemas.microsoft.com/office/drawing/2014/main" id="{4462CD88-DC93-4121-A2D7-22BA6354282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7772400" cy="4495800"/>
          </a:xfrm>
        </p:spPr>
        <p:txBody>
          <a:bodyPr/>
          <a:lstStyle/>
          <a:p>
            <a:pPr>
              <a:buFontTx/>
              <a:buNone/>
            </a:pPr>
            <a:r>
              <a:rPr lang="it-IT" altLang="it-IT" sz="2400"/>
              <a:t>Principale unità di output</a:t>
            </a:r>
          </a:p>
          <a:p>
            <a:pPr>
              <a:buFontTx/>
              <a:buNone/>
            </a:pPr>
            <a:endParaRPr lang="it-IT" altLang="it-IT" sz="2400"/>
          </a:p>
          <a:p>
            <a:pPr>
              <a:buFontTx/>
              <a:buNone/>
            </a:pPr>
            <a:r>
              <a:rPr lang="it-IT" altLang="it-IT" sz="2400"/>
              <a:t>Caratteristiche qualificanti:</a:t>
            </a:r>
          </a:p>
          <a:p>
            <a:pPr lvl="1"/>
            <a:r>
              <a:rPr lang="it-IT" altLang="it-IT" sz="2400"/>
              <a:t>dimensione</a:t>
            </a:r>
          </a:p>
          <a:p>
            <a:pPr lvl="1"/>
            <a:r>
              <a:rPr lang="it-IT" altLang="it-IT" sz="2400"/>
              <a:t>risoluzione</a:t>
            </a:r>
          </a:p>
          <a:p>
            <a:pPr lvl="1">
              <a:buFontTx/>
              <a:buNone/>
            </a:pPr>
            <a:r>
              <a:rPr lang="it-IT" altLang="it-IT" sz="2400"/>
              <a:t>	numero di Pixel</a:t>
            </a:r>
          </a:p>
          <a:p>
            <a:pPr lvl="1">
              <a:buFontTx/>
              <a:buNone/>
            </a:pPr>
            <a:r>
              <a:rPr lang="it-IT" altLang="it-IT" sz="2400"/>
              <a:t>	(picture element)</a:t>
            </a:r>
          </a:p>
          <a:p>
            <a:pPr lvl="1"/>
            <a:r>
              <a:rPr lang="it-IT" altLang="it-IT" sz="2400"/>
              <a:t>gamma di colori</a:t>
            </a:r>
          </a:p>
          <a:p>
            <a:pPr lvl="1"/>
            <a:r>
              <a:rPr lang="it-IT" altLang="it-IT" sz="2400"/>
              <a:t>frequenza di scansione</a:t>
            </a:r>
          </a:p>
          <a:p>
            <a:pPr lvl="1"/>
            <a:r>
              <a:rPr lang="it-IT" altLang="it-IT" sz="2400"/>
              <a:t>tecnologia utilizzata</a:t>
            </a:r>
          </a:p>
          <a:p>
            <a:pPr lvl="1"/>
            <a:endParaRPr lang="it-IT" altLang="it-IT" sz="2400"/>
          </a:p>
          <a:p>
            <a:pPr lvl="1"/>
            <a:endParaRPr lang="it-IT" altLang="it-IT"/>
          </a:p>
        </p:txBody>
      </p:sp>
      <p:pic>
        <p:nvPicPr>
          <p:cNvPr id="27652" name="Picture 4" descr="C:\WINNT\Profiles\Administrator\Desktop\Lavori\Patente Europea\Modulo 1\immagini capitolo 1\cap2lez3slide22.gif">
            <a:extLst>
              <a:ext uri="{FF2B5EF4-FFF2-40B4-BE49-F238E27FC236}">
                <a16:creationId xmlns:a16="http://schemas.microsoft.com/office/drawing/2014/main" id="{B983FA5D-BECC-4664-8B14-FA313812829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0" y="2438400"/>
            <a:ext cx="2552700" cy="2895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D6105A4E-43AA-4AB7-B02C-C24488C6D6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altLang="it-IT"/>
              <a:t>ECDL Mod. 1   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CA24C9EA-5BDC-4BF6-8A7E-490717BE15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0BD4C-1D72-4A20-BB49-33E4676F6217}" type="slidenum">
              <a:rPr lang="it-IT" altLang="it-IT"/>
              <a:pPr/>
              <a:t>23</a:t>
            </a:fld>
            <a:endParaRPr lang="it-IT" altLang="it-IT"/>
          </a:p>
        </p:txBody>
      </p:sp>
      <p:sp>
        <p:nvSpPr>
          <p:cNvPr id="28674" name="Rectangle 2">
            <a:extLst>
              <a:ext uri="{FF2B5EF4-FFF2-40B4-BE49-F238E27FC236}">
                <a16:creationId xmlns:a16="http://schemas.microsoft.com/office/drawing/2014/main" id="{B264306B-CAF7-4BB3-95DD-0CC209920A1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609600"/>
          </a:xfrm>
        </p:spPr>
        <p:txBody>
          <a:bodyPr/>
          <a:lstStyle/>
          <a:p>
            <a:r>
              <a:rPr lang="it-IT" altLang="it-IT" sz="2800"/>
              <a:t>Stampante</a:t>
            </a:r>
          </a:p>
        </p:txBody>
      </p:sp>
      <p:sp>
        <p:nvSpPr>
          <p:cNvPr id="28675" name="Rectangle 3">
            <a:extLst>
              <a:ext uri="{FF2B5EF4-FFF2-40B4-BE49-F238E27FC236}">
                <a16:creationId xmlns:a16="http://schemas.microsoft.com/office/drawing/2014/main" id="{87FCB375-520F-4B50-98E3-5BBB8C32693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it-IT" altLang="it-IT" sz="2400"/>
              <a:t>Unità di output</a:t>
            </a:r>
          </a:p>
          <a:p>
            <a:pPr>
              <a:buFontTx/>
              <a:buNone/>
            </a:pPr>
            <a:endParaRPr lang="it-IT" altLang="it-IT" sz="2400"/>
          </a:p>
          <a:p>
            <a:pPr>
              <a:buFontTx/>
              <a:buNone/>
            </a:pPr>
            <a:r>
              <a:rPr lang="it-IT" altLang="it-IT" sz="2400"/>
              <a:t>Tipologie:</a:t>
            </a:r>
          </a:p>
          <a:p>
            <a:r>
              <a:rPr lang="it-IT" altLang="it-IT" sz="2400"/>
              <a:t>Ad impatto</a:t>
            </a:r>
          </a:p>
          <a:p>
            <a:pPr>
              <a:buFontTx/>
              <a:buNone/>
            </a:pPr>
            <a:r>
              <a:rPr lang="it-IT" altLang="it-IT" sz="2400"/>
              <a:t>	produzione di copie a ricalco</a:t>
            </a:r>
          </a:p>
          <a:p>
            <a:r>
              <a:rPr lang="it-IT" altLang="it-IT" sz="2400"/>
              <a:t>A getto d’inchiostro</a:t>
            </a:r>
          </a:p>
          <a:p>
            <a:pPr>
              <a:buFontTx/>
              <a:buNone/>
            </a:pPr>
            <a:r>
              <a:rPr lang="it-IT" altLang="it-IT" sz="2400"/>
              <a:t>	basso costo</a:t>
            </a:r>
          </a:p>
          <a:p>
            <a:r>
              <a:rPr lang="it-IT" altLang="it-IT" sz="2400"/>
              <a:t>Laser</a:t>
            </a:r>
          </a:p>
          <a:p>
            <a:pPr>
              <a:buFontTx/>
              <a:buNone/>
            </a:pPr>
            <a:r>
              <a:rPr lang="it-IT" altLang="it-IT" sz="2400"/>
              <a:t>	elevata qualità</a:t>
            </a:r>
          </a:p>
          <a:p>
            <a:pPr>
              <a:buFontTx/>
              <a:buNone/>
            </a:pPr>
            <a:endParaRPr lang="it-IT" altLang="it-IT" sz="2400"/>
          </a:p>
          <a:p>
            <a:pPr>
              <a:buFontTx/>
              <a:buNone/>
            </a:pPr>
            <a:endParaRPr lang="it-IT" altLang="it-IT" sz="2400"/>
          </a:p>
          <a:p>
            <a:pPr>
              <a:buFontTx/>
              <a:buNone/>
            </a:pPr>
            <a:endParaRPr lang="it-IT" altLang="it-IT" sz="2400"/>
          </a:p>
        </p:txBody>
      </p:sp>
      <p:pic>
        <p:nvPicPr>
          <p:cNvPr id="28676" name="Picture 4" descr="C:\WINNT\Profiles\Administrator\Desktop\Lavori\Patente Europea\Modulo 1\immagini capitolo 1\slide 24aghi.gif">
            <a:extLst>
              <a:ext uri="{FF2B5EF4-FFF2-40B4-BE49-F238E27FC236}">
                <a16:creationId xmlns:a16="http://schemas.microsoft.com/office/drawing/2014/main" id="{1C643EA9-6F1D-468F-A7F1-F0F095743C0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1200" y="1905000"/>
            <a:ext cx="2009775" cy="241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1DB783BA-C7A7-44B6-ACC7-8F7A6BAA29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altLang="it-IT"/>
              <a:t>ECDL Mod. 1   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E853302D-5EF6-41F3-AF4A-CF315DFA08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D1172-4757-4CE7-9442-EF83F83D694B}" type="slidenum">
              <a:rPr lang="it-IT" altLang="it-IT"/>
              <a:pPr/>
              <a:t>24</a:t>
            </a:fld>
            <a:endParaRPr lang="it-IT" altLang="it-IT"/>
          </a:p>
        </p:txBody>
      </p:sp>
      <p:sp>
        <p:nvSpPr>
          <p:cNvPr id="30722" name="Rectangle 2">
            <a:extLst>
              <a:ext uri="{FF2B5EF4-FFF2-40B4-BE49-F238E27FC236}">
                <a16:creationId xmlns:a16="http://schemas.microsoft.com/office/drawing/2014/main" id="{77BE9C37-BF36-4936-B34F-D8884F8D841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609600"/>
          </a:xfrm>
        </p:spPr>
        <p:txBody>
          <a:bodyPr/>
          <a:lstStyle/>
          <a:p>
            <a:r>
              <a:rPr lang="it-IT" altLang="it-IT" sz="2800"/>
              <a:t>Stampante</a:t>
            </a:r>
          </a:p>
        </p:txBody>
      </p:sp>
      <p:sp>
        <p:nvSpPr>
          <p:cNvPr id="30723" name="Rectangle 3">
            <a:extLst>
              <a:ext uri="{FF2B5EF4-FFF2-40B4-BE49-F238E27FC236}">
                <a16:creationId xmlns:a16="http://schemas.microsoft.com/office/drawing/2014/main" id="{BAE3B2D9-7C42-4458-ADAF-838CE583040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447800" y="1981200"/>
            <a:ext cx="7010400" cy="4114800"/>
          </a:xfrm>
        </p:spPr>
        <p:txBody>
          <a:bodyPr/>
          <a:lstStyle/>
          <a:p>
            <a:pPr>
              <a:buFontTx/>
              <a:buNone/>
            </a:pPr>
            <a:r>
              <a:rPr lang="it-IT" altLang="it-IT" sz="2400"/>
              <a:t>Caratteristiche qualificanti:</a:t>
            </a:r>
          </a:p>
          <a:p>
            <a:r>
              <a:rPr lang="it-IT" altLang="it-IT" sz="2400"/>
              <a:t>tecnologia utilizzata</a:t>
            </a:r>
          </a:p>
          <a:p>
            <a:r>
              <a:rPr lang="it-IT" altLang="it-IT" sz="2400"/>
              <a:t>funzioni grafiche</a:t>
            </a:r>
          </a:p>
          <a:p>
            <a:r>
              <a:rPr lang="it-IT" altLang="it-IT" sz="2400"/>
              <a:t>colore</a:t>
            </a:r>
          </a:p>
          <a:p>
            <a:r>
              <a:rPr lang="it-IT" altLang="it-IT" sz="2400"/>
              <a:t>risoluzione grafica</a:t>
            </a:r>
          </a:p>
          <a:p>
            <a:r>
              <a:rPr lang="it-IT" altLang="it-IT" sz="2400"/>
              <a:t>velocità di stampa</a:t>
            </a:r>
          </a:p>
          <a:p>
            <a:r>
              <a:rPr lang="it-IT" altLang="it-IT" sz="2400"/>
              <a:t>funzioni ausiliarie</a:t>
            </a:r>
          </a:p>
          <a:p>
            <a:pPr lvl="1"/>
            <a:r>
              <a:rPr lang="it-IT" altLang="it-IT" sz="2000"/>
              <a:t>sistema di alimentazione</a:t>
            </a:r>
          </a:p>
          <a:p>
            <a:pPr lvl="1"/>
            <a:r>
              <a:rPr lang="it-IT" altLang="it-IT" sz="2000"/>
              <a:t>sistema di trascinamento		</a:t>
            </a:r>
          </a:p>
          <a:p>
            <a:pPr>
              <a:buFontTx/>
              <a:buNone/>
            </a:pPr>
            <a:r>
              <a:rPr lang="it-IT" altLang="it-IT" sz="2400"/>
              <a:t>	</a:t>
            </a:r>
          </a:p>
          <a:p>
            <a:pPr>
              <a:buFontTx/>
              <a:buNone/>
            </a:pPr>
            <a:endParaRPr lang="it-IT" altLang="it-IT" sz="2400"/>
          </a:p>
          <a:p>
            <a:pPr>
              <a:buFontTx/>
              <a:buNone/>
            </a:pPr>
            <a:endParaRPr lang="it-IT" altLang="it-IT" sz="2400"/>
          </a:p>
        </p:txBody>
      </p:sp>
      <p:pic>
        <p:nvPicPr>
          <p:cNvPr id="30724" name="Picture 4" descr="C:\WINNT\Profiles\Administrator\Desktop\Lavori\Patente Europea\Modulo 1\immagini capitolo 1\slide 24aghi.gif">
            <a:extLst>
              <a:ext uri="{FF2B5EF4-FFF2-40B4-BE49-F238E27FC236}">
                <a16:creationId xmlns:a16="http://schemas.microsoft.com/office/drawing/2014/main" id="{0661C79F-F455-4C9A-8600-4C8053F9FD5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1200" y="1905000"/>
            <a:ext cx="2009775" cy="241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D2FF04AE-FDCD-4AF2-BB77-FD586C9B90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altLang="it-IT"/>
              <a:t>ECDL Mod. 1   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0F2ECBEA-569B-4D6C-B474-B39B448D91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5CFD6-9A1A-473E-A652-F7A74775DE55}" type="slidenum">
              <a:rPr lang="it-IT" altLang="it-IT"/>
              <a:pPr/>
              <a:t>25</a:t>
            </a:fld>
            <a:endParaRPr lang="it-IT" altLang="it-IT"/>
          </a:p>
        </p:txBody>
      </p:sp>
      <p:sp>
        <p:nvSpPr>
          <p:cNvPr id="31746" name="Rectangle 2">
            <a:extLst>
              <a:ext uri="{FF2B5EF4-FFF2-40B4-BE49-F238E27FC236}">
                <a16:creationId xmlns:a16="http://schemas.microsoft.com/office/drawing/2014/main" id="{B7EDD490-A8E3-4E3C-A888-40F44D5D6DF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609600"/>
          </a:xfrm>
        </p:spPr>
        <p:txBody>
          <a:bodyPr/>
          <a:lstStyle/>
          <a:p>
            <a:r>
              <a:rPr lang="it-IT" altLang="it-IT" sz="2800"/>
              <a:t>Altre unità periferiche</a:t>
            </a:r>
          </a:p>
        </p:txBody>
      </p:sp>
      <p:sp>
        <p:nvSpPr>
          <p:cNvPr id="31747" name="Rectangle 3">
            <a:extLst>
              <a:ext uri="{FF2B5EF4-FFF2-40B4-BE49-F238E27FC236}">
                <a16:creationId xmlns:a16="http://schemas.microsoft.com/office/drawing/2014/main" id="{249BC918-9FBF-4ACA-ABE9-866D20D1763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7772400" cy="4495800"/>
          </a:xfrm>
        </p:spPr>
        <p:txBody>
          <a:bodyPr/>
          <a:lstStyle/>
          <a:p>
            <a:r>
              <a:rPr lang="it-IT" altLang="it-IT" sz="2400"/>
              <a:t>Plotter</a:t>
            </a:r>
          </a:p>
          <a:p>
            <a:pPr>
              <a:buFontTx/>
              <a:buNone/>
            </a:pPr>
            <a:r>
              <a:rPr lang="it-IT" altLang="it-IT" sz="2400"/>
              <a:t>	(tavolo da disegno elettronico)</a:t>
            </a:r>
          </a:p>
          <a:p>
            <a:pPr>
              <a:buFontTx/>
              <a:buNone/>
            </a:pPr>
            <a:endParaRPr lang="it-IT" altLang="it-IT" sz="2400"/>
          </a:p>
          <a:p>
            <a:r>
              <a:rPr lang="it-IT" altLang="it-IT" sz="2400"/>
              <a:t>Casse acustiche</a:t>
            </a:r>
          </a:p>
          <a:p>
            <a:endParaRPr lang="it-IT" altLang="it-IT" sz="2400"/>
          </a:p>
          <a:p>
            <a:r>
              <a:rPr lang="it-IT" altLang="it-IT" sz="2400"/>
              <a:t>Interfacce analogiche e digitali</a:t>
            </a:r>
          </a:p>
          <a:p>
            <a:endParaRPr lang="it-IT" altLang="it-IT" sz="2400"/>
          </a:p>
          <a:p>
            <a:r>
              <a:rPr lang="it-IT" altLang="it-IT" sz="2400"/>
              <a:t>Registratori di tessere magnetiche</a:t>
            </a:r>
          </a:p>
          <a:p>
            <a:endParaRPr lang="it-IT" altLang="it-IT" sz="2400"/>
          </a:p>
          <a:p>
            <a:r>
              <a:rPr lang="it-IT" altLang="it-IT" sz="2400"/>
              <a:t>Registratori di microfilm	</a:t>
            </a:r>
          </a:p>
        </p:txBody>
      </p:sp>
      <p:graphicFrame>
        <p:nvGraphicFramePr>
          <p:cNvPr id="31749" name="Object 5">
            <a:extLst>
              <a:ext uri="{FF2B5EF4-FFF2-40B4-BE49-F238E27FC236}">
                <a16:creationId xmlns:a16="http://schemas.microsoft.com/office/drawing/2014/main" id="{10E61D17-3639-49D2-A53C-7F6EC791C494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019800" y="1524000"/>
          <a:ext cx="2286000" cy="2135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600" name="ClipArt" r:id="rId3" imgW="4198320" imgH="3924000" progId="MS_ClipArt_Gallery.2">
                  <p:embed/>
                </p:oleObj>
              </mc:Choice>
              <mc:Fallback>
                <p:oleObj name="ClipArt" r:id="rId3" imgW="4198320" imgH="3924000" progId="MS_ClipArt_Gallery.2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9800" y="1524000"/>
                        <a:ext cx="2286000" cy="21351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piè di pagina 4">
            <a:extLst>
              <a:ext uri="{FF2B5EF4-FFF2-40B4-BE49-F238E27FC236}">
                <a16:creationId xmlns:a16="http://schemas.microsoft.com/office/drawing/2014/main" id="{53A8C36A-67C5-4763-8F97-EBCBAE6708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altLang="it-IT"/>
              <a:t>ECDL Mod. 1   </a:t>
            </a:r>
          </a:p>
        </p:txBody>
      </p:sp>
      <p:sp>
        <p:nvSpPr>
          <p:cNvPr id="5" name="Segnaposto numero diapositiva 5">
            <a:extLst>
              <a:ext uri="{FF2B5EF4-FFF2-40B4-BE49-F238E27FC236}">
                <a16:creationId xmlns:a16="http://schemas.microsoft.com/office/drawing/2014/main" id="{3E92CFC4-B10F-4DAF-BF0B-DEB03A4D8E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6A83E-2D9C-4E57-8CFD-68E50DF07B32}" type="slidenum">
              <a:rPr lang="it-IT" altLang="it-IT"/>
              <a:pPr/>
              <a:t>3</a:t>
            </a:fld>
            <a:endParaRPr lang="it-IT" altLang="it-IT"/>
          </a:p>
        </p:txBody>
      </p:sp>
      <p:sp>
        <p:nvSpPr>
          <p:cNvPr id="7170" name="Rectangle 2">
            <a:extLst>
              <a:ext uri="{FF2B5EF4-FFF2-40B4-BE49-F238E27FC236}">
                <a16:creationId xmlns:a16="http://schemas.microsoft.com/office/drawing/2014/main" id="{8B365D32-1B84-437F-9699-6973B920EF5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609600"/>
          </a:xfrm>
        </p:spPr>
        <p:txBody>
          <a:bodyPr/>
          <a:lstStyle/>
          <a:p>
            <a:r>
              <a:rPr lang="it-IT" altLang="it-IT" sz="2800"/>
              <a:t>L’impatto sull’individuo</a:t>
            </a:r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1043EAF1-36B0-49E4-94AF-1B933FFA682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7772400" cy="4495800"/>
          </a:xfrm>
        </p:spPr>
        <p:txBody>
          <a:bodyPr/>
          <a:lstStyle/>
          <a:p>
            <a:r>
              <a:rPr lang="it-IT" altLang="it-IT" sz="2400"/>
              <a:t>Stress da ritmi crescenti</a:t>
            </a:r>
          </a:p>
          <a:p>
            <a:r>
              <a:rPr lang="it-IT" altLang="it-IT" sz="2400"/>
              <a:t>Riduzione dell’attività fisica</a:t>
            </a:r>
          </a:p>
          <a:p>
            <a:r>
              <a:rPr lang="it-IT" altLang="it-IT" sz="2400"/>
              <a:t>Affaticamento sul posto di lavoro informatizzato</a:t>
            </a:r>
          </a:p>
          <a:p>
            <a:r>
              <a:rPr lang="it-IT" altLang="it-IT" sz="2400"/>
              <a:t>Riduzione dei contatti interpersonali</a:t>
            </a:r>
          </a:p>
          <a:p>
            <a:r>
              <a:rPr lang="it-IT" altLang="it-IT" sz="2400"/>
              <a:t>Necessità di aggiornamento tecnico continuo</a:t>
            </a:r>
          </a:p>
          <a:p>
            <a:r>
              <a:rPr lang="it-IT" altLang="it-IT" sz="2400"/>
              <a:t>Incremento delle informazioni e della conoscenza da gestire</a:t>
            </a:r>
          </a:p>
          <a:p>
            <a:r>
              <a:rPr lang="it-IT" altLang="it-IT" sz="2400"/>
              <a:t>Nuovi problemi sulla privacy</a:t>
            </a:r>
          </a:p>
          <a:p>
            <a:r>
              <a:rPr lang="it-IT" altLang="it-IT" sz="2400"/>
              <a:t>Nuovi problemi sulla sicurezza dei dati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piè di pagina 4">
            <a:extLst>
              <a:ext uri="{FF2B5EF4-FFF2-40B4-BE49-F238E27FC236}">
                <a16:creationId xmlns:a16="http://schemas.microsoft.com/office/drawing/2014/main" id="{2DABF1C8-74FD-4D4F-9220-72E1F7577B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altLang="it-IT"/>
              <a:t>ECDL Mod. 1   </a:t>
            </a:r>
          </a:p>
        </p:txBody>
      </p:sp>
      <p:sp>
        <p:nvSpPr>
          <p:cNvPr id="5" name="Segnaposto numero diapositiva 5">
            <a:extLst>
              <a:ext uri="{FF2B5EF4-FFF2-40B4-BE49-F238E27FC236}">
                <a16:creationId xmlns:a16="http://schemas.microsoft.com/office/drawing/2014/main" id="{3FB7D8A7-BC42-4062-BE2D-057CC463AD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08618-9C72-4903-838E-D730D9F8A143}" type="slidenum">
              <a:rPr lang="it-IT" altLang="it-IT"/>
              <a:pPr/>
              <a:t>4</a:t>
            </a:fld>
            <a:endParaRPr lang="it-IT" altLang="it-IT"/>
          </a:p>
        </p:txBody>
      </p:sp>
      <p:sp>
        <p:nvSpPr>
          <p:cNvPr id="23554" name="Rectangle 2">
            <a:extLst>
              <a:ext uri="{FF2B5EF4-FFF2-40B4-BE49-F238E27FC236}">
                <a16:creationId xmlns:a16="http://schemas.microsoft.com/office/drawing/2014/main" id="{0C0FF26B-FA5E-48CD-BC2E-DB80D61D5FE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t-IT" altLang="it-IT" sz="2800"/>
              <a:t>Information technology</a:t>
            </a:r>
          </a:p>
        </p:txBody>
      </p:sp>
      <p:sp>
        <p:nvSpPr>
          <p:cNvPr id="23555" name="Rectangle 3">
            <a:extLst>
              <a:ext uri="{FF2B5EF4-FFF2-40B4-BE49-F238E27FC236}">
                <a16:creationId xmlns:a16="http://schemas.microsoft.com/office/drawing/2014/main" id="{F038C023-93BD-497D-AB12-29695A30E91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buFontTx/>
              <a:buNone/>
            </a:pPr>
            <a:r>
              <a:rPr lang="it-IT" altLang="it-IT" sz="2800"/>
              <a:t>Tecnologia utilizzata per la realizzazione dei moderni sistemi di elaborazione</a:t>
            </a:r>
          </a:p>
          <a:p>
            <a:pPr algn="ctr">
              <a:buFontTx/>
              <a:buNone/>
            </a:pPr>
            <a:endParaRPr lang="it-IT" altLang="it-IT" sz="2800"/>
          </a:p>
          <a:p>
            <a:pPr algn="ctr">
              <a:buFontTx/>
              <a:buNone/>
            </a:pPr>
            <a:endParaRPr lang="it-IT" altLang="it-IT" sz="2800"/>
          </a:p>
          <a:p>
            <a:pPr algn="ctr">
              <a:buFontTx/>
              <a:buNone/>
            </a:pPr>
            <a:r>
              <a:rPr lang="it-IT" altLang="it-IT" sz="2800"/>
              <a:t>Informatica</a:t>
            </a:r>
          </a:p>
          <a:p>
            <a:pPr algn="ctr">
              <a:buFontTx/>
              <a:buNone/>
            </a:pPr>
            <a:endParaRPr lang="it-IT" altLang="it-IT" sz="2800"/>
          </a:p>
          <a:p>
            <a:pPr algn="ctr">
              <a:buFontTx/>
              <a:buNone/>
            </a:pPr>
            <a:r>
              <a:rPr lang="it-IT" altLang="it-IT" sz="2800" u="sng"/>
              <a:t>Infor</a:t>
            </a:r>
            <a:r>
              <a:rPr lang="it-IT" altLang="it-IT" sz="2800"/>
              <a:t>mazione auto</a:t>
            </a:r>
            <a:r>
              <a:rPr lang="it-IT" altLang="it-IT" sz="2800" u="sng"/>
              <a:t>matica</a:t>
            </a:r>
            <a:endParaRPr lang="it-IT" altLang="it-IT" sz="2800"/>
          </a:p>
          <a:p>
            <a:pPr algn="ctr">
              <a:buFontTx/>
              <a:buNone/>
            </a:pPr>
            <a:endParaRPr lang="it-IT" altLang="it-IT" sz="2800"/>
          </a:p>
          <a:p>
            <a:pPr algn="ctr">
              <a:buFontTx/>
              <a:buNone/>
            </a:pPr>
            <a:endParaRPr lang="it-IT" altLang="it-IT" sz="28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AB60F2B4-9A48-4A0C-8EE7-C4DC2D1A32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altLang="it-IT"/>
              <a:t>ECDL Mod. 1   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0C58EB27-F5E8-4E76-9486-FB9805D67B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725789-0EF0-4CBD-9FCE-03856652F139}" type="slidenum">
              <a:rPr lang="it-IT" altLang="it-IT"/>
              <a:pPr/>
              <a:t>5</a:t>
            </a:fld>
            <a:endParaRPr lang="it-IT" altLang="it-IT"/>
          </a:p>
        </p:txBody>
      </p:sp>
      <p:sp>
        <p:nvSpPr>
          <p:cNvPr id="8194" name="Rectangle 2">
            <a:extLst>
              <a:ext uri="{FF2B5EF4-FFF2-40B4-BE49-F238E27FC236}">
                <a16:creationId xmlns:a16="http://schemas.microsoft.com/office/drawing/2014/main" id="{FFB9651C-2CB1-4B3F-8E17-3E663C462C7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609600"/>
          </a:xfrm>
        </p:spPr>
        <p:txBody>
          <a:bodyPr/>
          <a:lstStyle/>
          <a:p>
            <a:pPr algn="l"/>
            <a:r>
              <a:rPr lang="it-IT" altLang="it-IT" sz="2800"/>
              <a:t>                            Computer    </a:t>
            </a:r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2EEDFC89-C6D3-45EB-B656-87FD7E56C29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it-IT" altLang="it-IT" sz="2400"/>
              <a:t>Il computer, o elaboratore elettronico,</a:t>
            </a:r>
          </a:p>
          <a:p>
            <a:pPr>
              <a:buFontTx/>
              <a:buNone/>
            </a:pPr>
            <a:r>
              <a:rPr lang="it-IT" altLang="it-IT" sz="2400"/>
              <a:t>è la macchina per la gestione automatica</a:t>
            </a:r>
          </a:p>
          <a:p>
            <a:pPr>
              <a:buFontTx/>
              <a:buNone/>
            </a:pPr>
            <a:r>
              <a:rPr lang="it-IT" altLang="it-IT" sz="2400"/>
              <a:t>delle informazioni </a:t>
            </a:r>
          </a:p>
          <a:p>
            <a:pPr>
              <a:buFontTx/>
              <a:buNone/>
            </a:pPr>
            <a:endParaRPr lang="it-IT" altLang="it-IT" sz="2400"/>
          </a:p>
          <a:p>
            <a:pPr>
              <a:buFontTx/>
              <a:buNone/>
            </a:pPr>
            <a:r>
              <a:rPr lang="it-IT" altLang="it-IT" sz="2400"/>
              <a:t>	Componenti:</a:t>
            </a:r>
          </a:p>
          <a:p>
            <a:pPr lvl="1"/>
            <a:r>
              <a:rPr lang="it-IT" altLang="it-IT" sz="2400"/>
              <a:t>Hardware (la parte fisica del computer)</a:t>
            </a:r>
          </a:p>
          <a:p>
            <a:pPr lvl="1"/>
            <a:r>
              <a:rPr lang="it-IT" altLang="it-IT" sz="2400"/>
              <a:t>Software (la parte intangibile, insieme di programmi) </a:t>
            </a:r>
          </a:p>
        </p:txBody>
      </p:sp>
      <p:graphicFrame>
        <p:nvGraphicFramePr>
          <p:cNvPr id="8196" name="Object 4">
            <a:extLst>
              <a:ext uri="{FF2B5EF4-FFF2-40B4-BE49-F238E27FC236}">
                <a16:creationId xmlns:a16="http://schemas.microsoft.com/office/drawing/2014/main" id="{0B4430C6-C932-4DFE-9F00-6F30060D14D1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629400" y="1600200"/>
          <a:ext cx="1476375" cy="2065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7" name="ClipArt" r:id="rId3" imgW="2734920" imgH="3825360" progId="MS_ClipArt_Gallery.2">
                  <p:embed/>
                </p:oleObj>
              </mc:Choice>
              <mc:Fallback>
                <p:oleObj name="ClipArt" r:id="rId3" imgW="2734920" imgH="3825360" progId="MS_ClipArt_Gallery.2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29400" y="1600200"/>
                        <a:ext cx="1476375" cy="20653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piè di pagina 4">
            <a:extLst>
              <a:ext uri="{FF2B5EF4-FFF2-40B4-BE49-F238E27FC236}">
                <a16:creationId xmlns:a16="http://schemas.microsoft.com/office/drawing/2014/main" id="{85268FDC-08E3-4A6B-8C49-29CA740E24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altLang="it-IT"/>
              <a:t>ECDL Mod. 1   </a:t>
            </a:r>
          </a:p>
        </p:txBody>
      </p:sp>
      <p:sp>
        <p:nvSpPr>
          <p:cNvPr id="5" name="Segnaposto numero diapositiva 5">
            <a:extLst>
              <a:ext uri="{FF2B5EF4-FFF2-40B4-BE49-F238E27FC236}">
                <a16:creationId xmlns:a16="http://schemas.microsoft.com/office/drawing/2014/main" id="{7DB93AA5-90D3-405F-860A-CCC61B099D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C43E0-D817-493C-BF48-41320964E64C}" type="slidenum">
              <a:rPr lang="it-IT" altLang="it-IT"/>
              <a:pPr/>
              <a:t>6</a:t>
            </a:fld>
            <a:endParaRPr lang="it-IT" altLang="it-IT"/>
          </a:p>
        </p:txBody>
      </p:sp>
      <p:sp>
        <p:nvSpPr>
          <p:cNvPr id="9218" name="Rectangle 2">
            <a:extLst>
              <a:ext uri="{FF2B5EF4-FFF2-40B4-BE49-F238E27FC236}">
                <a16:creationId xmlns:a16="http://schemas.microsoft.com/office/drawing/2014/main" id="{26E8FC75-7FEB-4605-9D51-E3E2A528B0A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609600"/>
          </a:xfrm>
        </p:spPr>
        <p:txBody>
          <a:bodyPr/>
          <a:lstStyle/>
          <a:p>
            <a:r>
              <a:rPr lang="it-IT" altLang="it-IT" sz="2800"/>
              <a:t>Vantaggi del computer</a:t>
            </a:r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F6CD25B7-99BA-4940-9281-C9921E35B8A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altLang="it-IT" sz="2800"/>
              <a:t>Rapidità</a:t>
            </a:r>
          </a:p>
          <a:p>
            <a:r>
              <a:rPr lang="it-IT" altLang="it-IT" sz="2800"/>
              <a:t>Precisione</a:t>
            </a:r>
          </a:p>
          <a:p>
            <a:r>
              <a:rPr lang="it-IT" altLang="it-IT" sz="2800"/>
              <a:t>Capacità di esecuzione di lavori ripetitivi</a:t>
            </a:r>
          </a:p>
          <a:p>
            <a:r>
              <a:rPr lang="it-IT" altLang="it-IT" sz="2800"/>
              <a:t>Capacità di gestione di grandi quantità di dati</a:t>
            </a:r>
          </a:p>
          <a:p>
            <a:r>
              <a:rPr lang="it-IT" altLang="it-IT" sz="2800"/>
              <a:t>Capacità di integrare dati provenienti da fonti diverse</a:t>
            </a:r>
          </a:p>
          <a:p>
            <a:r>
              <a:rPr lang="it-IT" altLang="it-IT" sz="2800"/>
              <a:t>Possibilità di memorizzare dati per lunghi periodi di tempo</a:t>
            </a:r>
            <a:endParaRPr lang="it-IT" altLang="it-IT" sz="240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piè di pagina 4">
            <a:extLst>
              <a:ext uri="{FF2B5EF4-FFF2-40B4-BE49-F238E27FC236}">
                <a16:creationId xmlns:a16="http://schemas.microsoft.com/office/drawing/2014/main" id="{59EBCA62-E39D-4F46-8D14-0742F6EE6A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altLang="it-IT"/>
              <a:t>ECDL Mod. 1   </a:t>
            </a:r>
          </a:p>
        </p:txBody>
      </p:sp>
      <p:sp>
        <p:nvSpPr>
          <p:cNvPr id="5" name="Segnaposto numero diapositiva 5">
            <a:extLst>
              <a:ext uri="{FF2B5EF4-FFF2-40B4-BE49-F238E27FC236}">
                <a16:creationId xmlns:a16="http://schemas.microsoft.com/office/drawing/2014/main" id="{E97030E1-9DC9-42A3-9190-A519F75959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D564D7-97C7-4658-A4A1-188B9E1C6B51}" type="slidenum">
              <a:rPr lang="it-IT" altLang="it-IT"/>
              <a:pPr/>
              <a:t>7</a:t>
            </a:fld>
            <a:endParaRPr lang="it-IT" altLang="it-IT"/>
          </a:p>
        </p:txBody>
      </p:sp>
      <p:sp>
        <p:nvSpPr>
          <p:cNvPr id="10242" name="Rectangle 2">
            <a:extLst>
              <a:ext uri="{FF2B5EF4-FFF2-40B4-BE49-F238E27FC236}">
                <a16:creationId xmlns:a16="http://schemas.microsoft.com/office/drawing/2014/main" id="{48614980-D6AE-449E-BD90-FEDCA1FB191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609600"/>
          </a:xfrm>
        </p:spPr>
        <p:txBody>
          <a:bodyPr/>
          <a:lstStyle/>
          <a:p>
            <a:r>
              <a:rPr lang="it-IT" altLang="it-IT" sz="2800"/>
              <a:t>Limiti del computer</a:t>
            </a:r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94A45669-4B50-4451-AFF4-AC99D9FCB4B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7772400" cy="4495800"/>
          </a:xfrm>
        </p:spPr>
        <p:txBody>
          <a:bodyPr/>
          <a:lstStyle/>
          <a:p>
            <a:r>
              <a:rPr lang="it-IT" altLang="it-IT" sz="2400"/>
              <a:t>Mancanza di intelligenza autonoma</a:t>
            </a:r>
          </a:p>
          <a:p>
            <a:r>
              <a:rPr lang="it-IT" altLang="it-IT" sz="2400"/>
              <a:t>Mancanza di creatività</a:t>
            </a:r>
          </a:p>
          <a:p>
            <a:r>
              <a:rPr lang="it-IT" altLang="it-IT" sz="2400"/>
              <a:t>Difficoltà ad affrontare problemi nuovi</a:t>
            </a:r>
          </a:p>
          <a:p>
            <a:r>
              <a:rPr lang="it-IT" altLang="it-IT" sz="2400"/>
              <a:t>Difficoltà nei lavori non ripetitivi</a:t>
            </a:r>
          </a:p>
          <a:p>
            <a:r>
              <a:rPr lang="it-IT" altLang="it-IT" sz="2400"/>
              <a:t>Difficoltà a gestire informazioni non strutturate</a:t>
            </a:r>
          </a:p>
          <a:p>
            <a:r>
              <a:rPr lang="it-IT" altLang="it-IT" sz="2400"/>
              <a:t>Difficoltà ad interpretare un discorso</a:t>
            </a:r>
          </a:p>
          <a:p>
            <a:r>
              <a:rPr lang="it-IT" altLang="it-IT" sz="2400"/>
              <a:t>Possibilità di guasti</a:t>
            </a:r>
          </a:p>
          <a:p>
            <a:endParaRPr lang="it-IT" altLang="it-IT" sz="2400"/>
          </a:p>
          <a:p>
            <a:r>
              <a:rPr lang="it-IT" altLang="it-IT" sz="2800"/>
              <a:t>Limiti in gran parte imputabili al software</a:t>
            </a:r>
          </a:p>
          <a:p>
            <a:endParaRPr lang="it-IT" altLang="it-IT" sz="2800"/>
          </a:p>
          <a:p>
            <a:endParaRPr lang="it-IT" altLang="it-IT" sz="280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4538CC96-40F9-4D8A-8371-49C1A81108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altLang="it-IT"/>
              <a:t>ECDL Mod. 1   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37268706-917A-4245-8328-B8515E6AD0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E2385-E35A-41A9-98BB-2C7F9B0F585C}" type="slidenum">
              <a:rPr lang="it-IT" altLang="it-IT"/>
              <a:pPr/>
              <a:t>8</a:t>
            </a:fld>
            <a:endParaRPr lang="it-IT" altLang="it-IT"/>
          </a:p>
        </p:txBody>
      </p:sp>
      <p:sp>
        <p:nvSpPr>
          <p:cNvPr id="11266" name="Rectangle 2">
            <a:extLst>
              <a:ext uri="{FF2B5EF4-FFF2-40B4-BE49-F238E27FC236}">
                <a16:creationId xmlns:a16="http://schemas.microsoft.com/office/drawing/2014/main" id="{4DD8F789-A21C-457C-991A-D92C7546116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609600"/>
          </a:xfrm>
        </p:spPr>
        <p:txBody>
          <a:bodyPr/>
          <a:lstStyle/>
          <a:p>
            <a:r>
              <a:rPr lang="it-IT" altLang="it-IT" sz="2800"/>
              <a:t>Il computer come sistema totalmente autonomo</a:t>
            </a: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66A11264-99A5-4EA7-9C60-A7D095A3361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2743200"/>
            <a:ext cx="7772400" cy="3352800"/>
          </a:xfrm>
        </p:spPr>
        <p:txBody>
          <a:bodyPr/>
          <a:lstStyle/>
          <a:p>
            <a:r>
              <a:rPr lang="it-IT" altLang="it-IT" sz="2400"/>
              <a:t>Monitoraggio di situazioni critiche </a:t>
            </a:r>
          </a:p>
          <a:p>
            <a:r>
              <a:rPr lang="it-IT" altLang="it-IT" sz="2400"/>
              <a:t>Monitoraggio ambientale</a:t>
            </a:r>
          </a:p>
          <a:p>
            <a:r>
              <a:rPr lang="it-IT" altLang="it-IT" sz="2400"/>
              <a:t>Automazione delle linee di produzione</a:t>
            </a:r>
          </a:p>
          <a:p>
            <a:r>
              <a:rPr lang="it-IT" altLang="it-IT" sz="2400"/>
              <a:t>Controllo e gestione di strumenti di laboratorio</a:t>
            </a:r>
          </a:p>
          <a:p>
            <a:r>
              <a:rPr lang="it-IT" altLang="it-IT" sz="2400"/>
              <a:t>Controllo degli accessi ad aree riservate</a:t>
            </a:r>
          </a:p>
          <a:p>
            <a:r>
              <a:rPr lang="it-IT" altLang="it-IT" sz="2400"/>
              <a:t>Gestione di centrali telefoniche</a:t>
            </a:r>
          </a:p>
          <a:p>
            <a:r>
              <a:rPr lang="it-IT" altLang="it-IT" sz="2400"/>
              <a:t>…..</a:t>
            </a:r>
          </a:p>
        </p:txBody>
      </p:sp>
      <p:graphicFrame>
        <p:nvGraphicFramePr>
          <p:cNvPr id="11268" name="Object 4">
            <a:extLst>
              <a:ext uri="{FF2B5EF4-FFF2-40B4-BE49-F238E27FC236}">
                <a16:creationId xmlns:a16="http://schemas.microsoft.com/office/drawing/2014/main" id="{CFB448CF-18C6-4BB9-8A18-951055EDE44D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324600" y="2209800"/>
          <a:ext cx="1905000" cy="1358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8480" name="ClipArt" r:id="rId3" imgW="2957760" imgH="2109240" progId="MS_ClipArt_Gallery.2">
                  <p:embed/>
                </p:oleObj>
              </mc:Choice>
              <mc:Fallback>
                <p:oleObj name="ClipArt" r:id="rId3" imgW="2957760" imgH="2109240" progId="MS_ClipArt_Gallery.2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24600" y="2209800"/>
                        <a:ext cx="1905000" cy="1358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egnaposto piè di pagina 4">
            <a:extLst>
              <a:ext uri="{FF2B5EF4-FFF2-40B4-BE49-F238E27FC236}">
                <a16:creationId xmlns:a16="http://schemas.microsoft.com/office/drawing/2014/main" id="{08DACCE1-15A3-43AD-87A8-A1C1605EB8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altLang="it-IT"/>
              <a:t>ECDL Mod. 1   </a:t>
            </a:r>
          </a:p>
        </p:txBody>
      </p:sp>
      <p:sp>
        <p:nvSpPr>
          <p:cNvPr id="8" name="Segnaposto numero diapositiva 5">
            <a:extLst>
              <a:ext uri="{FF2B5EF4-FFF2-40B4-BE49-F238E27FC236}">
                <a16:creationId xmlns:a16="http://schemas.microsoft.com/office/drawing/2014/main" id="{D1630843-D113-43E7-9E72-040F260847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DD54C4-EF3D-4759-8800-D9E4FB0FF81A}" type="slidenum">
              <a:rPr lang="it-IT" altLang="it-IT"/>
              <a:pPr/>
              <a:t>9</a:t>
            </a:fld>
            <a:endParaRPr lang="it-IT" altLang="it-IT"/>
          </a:p>
        </p:txBody>
      </p:sp>
      <p:sp>
        <p:nvSpPr>
          <p:cNvPr id="12290" name="Rectangle 2">
            <a:extLst>
              <a:ext uri="{FF2B5EF4-FFF2-40B4-BE49-F238E27FC236}">
                <a16:creationId xmlns:a16="http://schemas.microsoft.com/office/drawing/2014/main" id="{5F852A47-5072-4853-B319-E7847F21D56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609600"/>
          </a:xfrm>
        </p:spPr>
        <p:txBody>
          <a:bodyPr/>
          <a:lstStyle/>
          <a:p>
            <a:r>
              <a:rPr lang="it-IT" altLang="it-IT" sz="2800"/>
              <a:t>Tipi di computer</a:t>
            </a:r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AEA35E3E-A0CB-423D-BA14-E1FB2227A4F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371600"/>
            <a:ext cx="7772400" cy="4724400"/>
          </a:xfrm>
        </p:spPr>
        <p:txBody>
          <a:bodyPr/>
          <a:lstStyle/>
          <a:p>
            <a:r>
              <a:rPr lang="it-IT" altLang="it-IT" sz="2400"/>
              <a:t>Mainframe</a:t>
            </a:r>
          </a:p>
          <a:p>
            <a:r>
              <a:rPr lang="it-IT" altLang="it-IT" sz="2400"/>
              <a:t>Minicomputer</a:t>
            </a:r>
          </a:p>
          <a:p>
            <a:r>
              <a:rPr lang="it-IT" altLang="it-IT" sz="2400"/>
              <a:t>Network computer</a:t>
            </a:r>
          </a:p>
          <a:p>
            <a:r>
              <a:rPr lang="it-IT" altLang="it-IT" sz="2400"/>
              <a:t>Personal computer</a:t>
            </a:r>
          </a:p>
          <a:p>
            <a:r>
              <a:rPr lang="it-IT" altLang="it-IT" sz="2400"/>
              <a:t>Laptop computer</a:t>
            </a:r>
          </a:p>
          <a:p>
            <a:endParaRPr lang="it-IT" altLang="it-IT" sz="2400"/>
          </a:p>
          <a:p>
            <a:r>
              <a:rPr lang="it-IT" altLang="it-IT" sz="2400"/>
              <a:t>Elementi di differenziazione</a:t>
            </a:r>
          </a:p>
          <a:p>
            <a:pPr lvl="1"/>
            <a:r>
              <a:rPr lang="it-IT" altLang="it-IT" sz="2000"/>
              <a:t>prestazioni</a:t>
            </a:r>
          </a:p>
          <a:p>
            <a:pPr lvl="1"/>
            <a:r>
              <a:rPr lang="it-IT" altLang="it-IT" sz="2000"/>
              <a:t>costi</a:t>
            </a:r>
          </a:p>
          <a:p>
            <a:pPr lvl="1"/>
            <a:r>
              <a:rPr lang="it-IT" altLang="it-IT" sz="2000"/>
              <a:t>modalità di impiego</a:t>
            </a:r>
          </a:p>
          <a:p>
            <a:pPr lvl="1"/>
            <a:r>
              <a:rPr lang="it-IT" altLang="it-IT" sz="2000"/>
              <a:t>numero di utenti</a:t>
            </a:r>
          </a:p>
          <a:p>
            <a:endParaRPr lang="it-IT" altLang="it-IT" sz="2800"/>
          </a:p>
          <a:p>
            <a:endParaRPr lang="it-IT" altLang="it-IT" sz="2800"/>
          </a:p>
        </p:txBody>
      </p:sp>
      <p:graphicFrame>
        <p:nvGraphicFramePr>
          <p:cNvPr id="12292" name="Object 4">
            <a:extLst>
              <a:ext uri="{FF2B5EF4-FFF2-40B4-BE49-F238E27FC236}">
                <a16:creationId xmlns:a16="http://schemas.microsoft.com/office/drawing/2014/main" id="{2F8416DF-F5D8-4112-B8CE-C7046F67B1AC}"/>
              </a:ext>
            </a:extLst>
          </p:cNvPr>
          <p:cNvGraphicFramePr>
            <a:graphicFrameLocks noChangeAspect="1"/>
          </p:cNvGraphicFramePr>
          <p:nvPr/>
        </p:nvGraphicFramePr>
        <p:xfrm>
          <a:off x="7239000" y="2057400"/>
          <a:ext cx="1144588" cy="160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5" name="ClipArt" r:id="rId3" imgW="2734920" imgH="3825360" progId="MS_ClipArt_Gallery.2">
                  <p:embed/>
                </p:oleObj>
              </mc:Choice>
              <mc:Fallback>
                <p:oleObj name="ClipArt" r:id="rId3" imgW="2734920" imgH="3825360" progId="MS_ClipArt_Gallery.2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39000" y="2057400"/>
                        <a:ext cx="1144588" cy="1600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293" name="Object 5">
            <a:extLst>
              <a:ext uri="{FF2B5EF4-FFF2-40B4-BE49-F238E27FC236}">
                <a16:creationId xmlns:a16="http://schemas.microsoft.com/office/drawing/2014/main" id="{3ABBA053-CC9B-487D-9272-722E2DDC5273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562600" y="1524000"/>
          <a:ext cx="998538" cy="175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6" name="ClipArt" r:id="rId5" imgW="1927080" imgH="3382560" progId="MS_ClipArt_Gallery.2">
                  <p:embed/>
                </p:oleObj>
              </mc:Choice>
              <mc:Fallback>
                <p:oleObj name="ClipArt" r:id="rId5" imgW="1927080" imgH="3382560" progId="MS_ClipArt_Gallery.2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62600" y="1524000"/>
                        <a:ext cx="998538" cy="1752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294" name="Object 6">
            <a:extLst>
              <a:ext uri="{FF2B5EF4-FFF2-40B4-BE49-F238E27FC236}">
                <a16:creationId xmlns:a16="http://schemas.microsoft.com/office/drawing/2014/main" id="{9FC65326-F3CD-4C1D-8222-44842AE7BCA3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486400" y="3581400"/>
          <a:ext cx="1993900" cy="1882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7" name="ClipArt" r:id="rId7" imgW="3833640" imgH="3619080" progId="MS_ClipArt_Gallery.2">
                  <p:embed/>
                </p:oleObj>
              </mc:Choice>
              <mc:Fallback>
                <p:oleObj name="ClipArt" r:id="rId7" imgW="3833640" imgH="3619080" progId="MS_ClipArt_Gallery.2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86400" y="3581400"/>
                        <a:ext cx="1993900" cy="1882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Tema di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Tema di Offic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it-IT" altLang="it-IT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it-IT" altLang="it-IT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Tema di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i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i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i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i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i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i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2600</TotalTime>
  <Words>690</Words>
  <Application>Microsoft Office PowerPoint</Application>
  <PresentationFormat>Presentazione su schermo (4:3)</PresentationFormat>
  <Paragraphs>260</Paragraphs>
  <Slides>25</Slides>
  <Notes>0</Notes>
  <HiddenSlides>0</HiddenSlides>
  <MMClips>0</MMClips>
  <ScaleCrop>false</ScaleCrop>
  <HeadingPairs>
    <vt:vector size="8" baseType="variant">
      <vt:variant>
        <vt:lpstr>Caratteri utilizzati</vt:lpstr>
      </vt:variant>
      <vt:variant>
        <vt:i4>1</vt:i4>
      </vt:variant>
      <vt:variant>
        <vt:lpstr>Tema</vt:lpstr>
      </vt:variant>
      <vt:variant>
        <vt:i4>1</vt:i4>
      </vt:variant>
      <vt:variant>
        <vt:lpstr>Server OLE incorporati</vt:lpstr>
      </vt:variant>
      <vt:variant>
        <vt:i4>2</vt:i4>
      </vt:variant>
      <vt:variant>
        <vt:lpstr>Titoli diapositive</vt:lpstr>
      </vt:variant>
      <vt:variant>
        <vt:i4>25</vt:i4>
      </vt:variant>
    </vt:vector>
  </HeadingPairs>
  <TitlesOfParts>
    <vt:vector size="29" baseType="lpstr">
      <vt:lpstr>Times New Roman</vt:lpstr>
      <vt:lpstr>Tema di Office</vt:lpstr>
      <vt:lpstr>Microsoft Clip Gallery</vt:lpstr>
      <vt:lpstr>Documento Microsoft Word</vt:lpstr>
      <vt:lpstr>Modulo 1</vt:lpstr>
      <vt:lpstr>Società dell’informazione</vt:lpstr>
      <vt:lpstr>L’impatto sull’individuo</vt:lpstr>
      <vt:lpstr>Information technology</vt:lpstr>
      <vt:lpstr>                            Computer    </vt:lpstr>
      <vt:lpstr>Vantaggi del computer</vt:lpstr>
      <vt:lpstr>Limiti del computer</vt:lpstr>
      <vt:lpstr>Il computer come sistema totalmente autonomo</vt:lpstr>
      <vt:lpstr>Tipi di computer</vt:lpstr>
      <vt:lpstr>Confronto tra laptop e personal computer</vt:lpstr>
      <vt:lpstr>Terminale</vt:lpstr>
      <vt:lpstr>Terminale self-service</vt:lpstr>
      <vt:lpstr>Terminale self-service</vt:lpstr>
      <vt:lpstr>Struttura del computer</vt:lpstr>
      <vt:lpstr>Struttura del computer </vt:lpstr>
      <vt:lpstr>Unità centrale di elaborazione</vt:lpstr>
      <vt:lpstr>Istruzione</vt:lpstr>
      <vt:lpstr>Tastiera</vt:lpstr>
      <vt:lpstr>Mouse</vt:lpstr>
      <vt:lpstr>Altri dispositivi di puntamento</vt:lpstr>
      <vt:lpstr>Altri dispositivi di input</vt:lpstr>
      <vt:lpstr>Schermo video (monitor)</vt:lpstr>
      <vt:lpstr>Stampante</vt:lpstr>
      <vt:lpstr>Stampante</vt:lpstr>
      <vt:lpstr>Altre unità periferiche</vt:lpstr>
    </vt:vector>
  </TitlesOfParts>
  <Company> 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Modulo 1</dc:title>
  <dc:creator>Sergio Pezzoni</dc:creator>
  <cp:lastModifiedBy>Guido Mondelli</cp:lastModifiedBy>
  <cp:revision>58</cp:revision>
  <dcterms:created xsi:type="dcterms:W3CDTF">2000-09-03T12:20:38Z</dcterms:created>
  <dcterms:modified xsi:type="dcterms:W3CDTF">2022-02-16T23:34:58Z</dcterms:modified>
</cp:coreProperties>
</file>